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8" r:id="rId2"/>
    <p:sldId id="304" r:id="rId3"/>
    <p:sldId id="305" r:id="rId4"/>
    <p:sldId id="306" r:id="rId5"/>
    <p:sldId id="307" r:id="rId6"/>
    <p:sldId id="308" r:id="rId7"/>
    <p:sldId id="259" r:id="rId8"/>
    <p:sldId id="260" r:id="rId9"/>
    <p:sldId id="309" r:id="rId10"/>
    <p:sldId id="261" r:id="rId11"/>
    <p:sldId id="310" r:id="rId12"/>
    <p:sldId id="311" r:id="rId13"/>
    <p:sldId id="262" r:id="rId14"/>
    <p:sldId id="312" r:id="rId15"/>
    <p:sldId id="314" r:id="rId16"/>
    <p:sldId id="315" r:id="rId17"/>
    <p:sldId id="316" r:id="rId18"/>
    <p:sldId id="313" r:id="rId19"/>
    <p:sldId id="317" r:id="rId20"/>
    <p:sldId id="318" r:id="rId21"/>
    <p:sldId id="319" r:id="rId22"/>
    <p:sldId id="267" r:id="rId23"/>
    <p:sldId id="320" r:id="rId24"/>
    <p:sldId id="268" r:id="rId25"/>
    <p:sldId id="321" r:id="rId26"/>
    <p:sldId id="322" r:id="rId27"/>
    <p:sldId id="323" r:id="rId28"/>
    <p:sldId id="324" r:id="rId29"/>
    <p:sldId id="325" r:id="rId30"/>
    <p:sldId id="326" r:id="rId31"/>
    <p:sldId id="327" r:id="rId32"/>
    <p:sldId id="328" r:id="rId33"/>
    <p:sldId id="329" r:id="rId34"/>
    <p:sldId id="330" r:id="rId35"/>
    <p:sldId id="331" r:id="rId36"/>
    <p:sldId id="332" r:id="rId37"/>
    <p:sldId id="333" r:id="rId38"/>
    <p:sldId id="334" r:id="rId39"/>
    <p:sldId id="336" r:id="rId40"/>
    <p:sldId id="338" r:id="rId41"/>
    <p:sldId id="339" r:id="rId42"/>
    <p:sldId id="335" r:id="rId43"/>
    <p:sldId id="340" r:id="rId44"/>
    <p:sldId id="341" r:id="rId45"/>
    <p:sldId id="342" r:id="rId46"/>
    <p:sldId id="343" r:id="rId47"/>
    <p:sldId id="345" r:id="rId48"/>
    <p:sldId id="344" r:id="rId49"/>
    <p:sldId id="346" r:id="rId50"/>
    <p:sldId id="347" r:id="rId51"/>
    <p:sldId id="348" r:id="rId52"/>
    <p:sldId id="349" r:id="rId53"/>
    <p:sldId id="350" r:id="rId54"/>
    <p:sldId id="352" r:id="rId55"/>
    <p:sldId id="354" r:id="rId56"/>
    <p:sldId id="356" r:id="rId57"/>
    <p:sldId id="358" r:id="rId58"/>
    <p:sldId id="360" r:id="rId59"/>
    <p:sldId id="362" r:id="rId60"/>
    <p:sldId id="364" r:id="rId61"/>
    <p:sldId id="366" r:id="rId62"/>
    <p:sldId id="368" r:id="rId63"/>
    <p:sldId id="370" r:id="rId64"/>
    <p:sldId id="372" r:id="rId65"/>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sz="2400"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sz="2400"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sz="2400"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sz="2400" kern="1200">
        <a:solidFill>
          <a:schemeClr val="tx1"/>
        </a:solidFill>
        <a:latin typeface="Calibri" pitchFamily="34" charset="0"/>
        <a:ea typeface="MS PGothic" pitchFamily="34" charset="-128"/>
        <a:cs typeface="+mn-cs"/>
      </a:defRPr>
    </a:lvl5pPr>
    <a:lvl6pPr marL="2286000" algn="l" defTabSz="914400" rtl="0" eaLnBrk="1" latinLnBrk="0" hangingPunct="1">
      <a:defRPr sz="2400" kern="1200">
        <a:solidFill>
          <a:schemeClr val="tx1"/>
        </a:solidFill>
        <a:latin typeface="Calibri" pitchFamily="34" charset="0"/>
        <a:ea typeface="MS PGothic" pitchFamily="34" charset="-128"/>
        <a:cs typeface="+mn-cs"/>
      </a:defRPr>
    </a:lvl6pPr>
    <a:lvl7pPr marL="2743200" algn="l" defTabSz="914400" rtl="0" eaLnBrk="1" latinLnBrk="0" hangingPunct="1">
      <a:defRPr sz="2400" kern="1200">
        <a:solidFill>
          <a:schemeClr val="tx1"/>
        </a:solidFill>
        <a:latin typeface="Calibri" pitchFamily="34" charset="0"/>
        <a:ea typeface="MS PGothic" pitchFamily="34" charset="-128"/>
        <a:cs typeface="+mn-cs"/>
      </a:defRPr>
    </a:lvl7pPr>
    <a:lvl8pPr marL="3200400" algn="l" defTabSz="914400" rtl="0" eaLnBrk="1" latinLnBrk="0" hangingPunct="1">
      <a:defRPr sz="2400" kern="1200">
        <a:solidFill>
          <a:schemeClr val="tx1"/>
        </a:solidFill>
        <a:latin typeface="Calibri" pitchFamily="34" charset="0"/>
        <a:ea typeface="MS PGothic" pitchFamily="34" charset="-128"/>
        <a:cs typeface="+mn-cs"/>
      </a:defRPr>
    </a:lvl8pPr>
    <a:lvl9pPr marL="3657600" algn="l" defTabSz="914400" rtl="0" eaLnBrk="1" latinLnBrk="0" hangingPunct="1">
      <a:defRPr sz="2400" kern="1200">
        <a:solidFill>
          <a:schemeClr val="tx1"/>
        </a:solidFill>
        <a:latin typeface="Calibri" pitchFamily="34" charset="0"/>
        <a:ea typeface="MS PGothic"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630" autoAdjust="0"/>
  </p:normalViewPr>
  <p:slideViewPr>
    <p:cSldViewPr>
      <p:cViewPr varScale="1">
        <p:scale>
          <a:sx n="64" d="100"/>
          <a:sy n="64" d="100"/>
        </p:scale>
        <p:origin x="1566" y="7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p:cViewPr varScale="1">
        <p:scale>
          <a:sx n="113" d="100"/>
          <a:sy n="113" d="100"/>
        </p:scale>
        <p:origin x="-112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2103B6CB-79BF-4D3B-B6CD-70099EFA16E1}" type="datetimeFigureOut">
              <a:rPr lang="en-US"/>
              <a:pPr>
                <a:defRPr/>
              </a:pPr>
              <a:t>11/15/2023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3D14D550-CC5B-44A6-B218-1643137C008E}" type="slidenum">
              <a:rPr lang="en-US"/>
              <a:pPr>
                <a:defRPr/>
              </a:pPr>
              <a:t>‹#›</a:t>
            </a:fld>
            <a:endParaRPr lang="en-US"/>
          </a:p>
        </p:txBody>
      </p:sp>
    </p:spTree>
    <p:extLst>
      <p:ext uri="{BB962C8B-B14F-4D97-AF65-F5344CB8AC3E}">
        <p14:creationId xmlns:p14="http://schemas.microsoft.com/office/powerpoint/2010/main" val="16022916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itchFamily="34" charset="-128"/>
        <a:cs typeface="+mn-cs"/>
      </a:defRPr>
    </a:lvl1pPr>
    <a:lvl2pPr marL="457200" algn="l"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68612" name="Slide Number Placeholder 3"/>
          <p:cNvSpPr>
            <a:spLocks noGrp="1"/>
          </p:cNvSpPr>
          <p:nvPr>
            <p:ph type="sldNum" sz="quarter" idx="5"/>
          </p:nvPr>
        </p:nvSpPr>
        <p:spPr bwMode="auto">
          <a:noFill/>
          <a:ln>
            <a:miter lim="800000"/>
            <a:headEnd/>
            <a:tailEnd/>
          </a:ln>
        </p:spPr>
        <p:txBody>
          <a:bodyPr/>
          <a:lstStyle/>
          <a:p>
            <a:fld id="{A1D74302-7CDD-49CC-A4B3-1E9ECE45345C}"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p:spPr>
      </p:sp>
      <p:sp>
        <p:nvSpPr>
          <p:cNvPr id="696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solidFill>
                <a:srgbClr val="000000"/>
              </a:solidFill>
            </a:endParaRPr>
          </a:p>
        </p:txBody>
      </p:sp>
      <p:sp>
        <p:nvSpPr>
          <p:cNvPr id="69636" name="Slide Number Placeholder 3"/>
          <p:cNvSpPr>
            <a:spLocks noGrp="1"/>
          </p:cNvSpPr>
          <p:nvPr>
            <p:ph type="sldNum" sz="quarter" idx="5"/>
          </p:nvPr>
        </p:nvSpPr>
        <p:spPr bwMode="auto">
          <a:noFill/>
          <a:ln>
            <a:miter lim="800000"/>
            <a:headEnd/>
            <a:tailEnd/>
          </a:ln>
        </p:spPr>
        <p:txBody>
          <a:bodyPr/>
          <a:lstStyle/>
          <a:p>
            <a:fld id="{B64B68DE-AAA3-45F3-B899-3978A9353BAC}" type="slidenum">
              <a:rPr lang="en-US" smtClean="0"/>
              <a:pPr/>
              <a:t>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solidFill>
                <a:srgbClr val="000000"/>
              </a:solidFill>
            </a:endParaRPr>
          </a:p>
        </p:txBody>
      </p:sp>
      <p:sp>
        <p:nvSpPr>
          <p:cNvPr id="70660" name="Slide Number Placeholder 3"/>
          <p:cNvSpPr>
            <a:spLocks noGrp="1"/>
          </p:cNvSpPr>
          <p:nvPr>
            <p:ph type="sldNum" sz="quarter" idx="5"/>
          </p:nvPr>
        </p:nvSpPr>
        <p:spPr bwMode="auto">
          <a:noFill/>
          <a:ln>
            <a:miter lim="800000"/>
            <a:headEnd/>
            <a:tailEnd/>
          </a:ln>
        </p:spPr>
        <p:txBody>
          <a:bodyPr/>
          <a:lstStyle/>
          <a:p>
            <a:fld id="{750E303E-895D-4C53-AAAC-4531F86195AE}" type="slidenum">
              <a:rPr lang="en-US" smtClean="0"/>
              <a:pPr/>
              <a:t>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p:spPr>
      </p:sp>
      <p:sp>
        <p:nvSpPr>
          <p:cNvPr id="716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71684" name="Slide Number Placeholder 3"/>
          <p:cNvSpPr>
            <a:spLocks noGrp="1"/>
          </p:cNvSpPr>
          <p:nvPr>
            <p:ph type="sldNum" sz="quarter" idx="5"/>
          </p:nvPr>
        </p:nvSpPr>
        <p:spPr bwMode="auto">
          <a:noFill/>
          <a:ln>
            <a:miter lim="800000"/>
            <a:headEnd/>
            <a:tailEnd/>
          </a:ln>
        </p:spPr>
        <p:txBody>
          <a:bodyPr/>
          <a:lstStyle/>
          <a:p>
            <a:fld id="{64C5403A-1C2E-4FB3-AFEE-B7FA659E93AC}" type="slidenum">
              <a:rPr lang="en-US" smtClean="0"/>
              <a:pPr/>
              <a:t>10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p:spPr>
      </p:sp>
      <p:sp>
        <p:nvSpPr>
          <p:cNvPr id="727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solidFill>
                <a:srgbClr val="000000"/>
              </a:solidFill>
            </a:endParaRPr>
          </a:p>
        </p:txBody>
      </p:sp>
      <p:sp>
        <p:nvSpPr>
          <p:cNvPr id="72708" name="Slide Number Placeholder 3"/>
          <p:cNvSpPr>
            <a:spLocks noGrp="1"/>
          </p:cNvSpPr>
          <p:nvPr>
            <p:ph type="sldNum" sz="quarter" idx="5"/>
          </p:nvPr>
        </p:nvSpPr>
        <p:spPr bwMode="auto">
          <a:noFill/>
          <a:ln>
            <a:miter lim="800000"/>
            <a:headEnd/>
            <a:tailEnd/>
          </a:ln>
        </p:spPr>
        <p:txBody>
          <a:bodyPr/>
          <a:lstStyle/>
          <a:p>
            <a:fld id="{4917F9AA-AF2B-4029-9F94-F2C26C692A29}" type="slidenum">
              <a:rPr lang="en-US" smtClean="0"/>
              <a:pPr/>
              <a:t>13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737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73732" name="Slide Number Placeholder 3"/>
          <p:cNvSpPr>
            <a:spLocks noGrp="1"/>
          </p:cNvSpPr>
          <p:nvPr>
            <p:ph type="sldNum" sz="quarter" idx="5"/>
          </p:nvPr>
        </p:nvSpPr>
        <p:spPr bwMode="auto">
          <a:noFill/>
          <a:ln>
            <a:miter lim="800000"/>
            <a:headEnd/>
            <a:tailEnd/>
          </a:ln>
        </p:spPr>
        <p:txBody>
          <a:bodyPr/>
          <a:lstStyle/>
          <a:p>
            <a:fld id="{D7F22F76-BB7B-4322-8E0B-4C4CD862182A}" type="slidenum">
              <a:rPr lang="en-US" smtClean="0"/>
              <a:pPr/>
              <a:t>22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p:spPr>
      </p:sp>
      <p:sp>
        <p:nvSpPr>
          <p:cNvPr id="747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solidFill>
                <a:srgbClr val="000000"/>
              </a:solidFill>
            </a:endParaRPr>
          </a:p>
        </p:txBody>
      </p:sp>
      <p:sp>
        <p:nvSpPr>
          <p:cNvPr id="74756" name="Slide Number Placeholder 3"/>
          <p:cNvSpPr>
            <a:spLocks noGrp="1"/>
          </p:cNvSpPr>
          <p:nvPr>
            <p:ph type="sldNum" sz="quarter" idx="5"/>
          </p:nvPr>
        </p:nvSpPr>
        <p:spPr bwMode="auto">
          <a:noFill/>
          <a:ln>
            <a:miter lim="800000"/>
            <a:headEnd/>
            <a:tailEnd/>
          </a:ln>
        </p:spPr>
        <p:txBody>
          <a:bodyPr/>
          <a:lstStyle/>
          <a:p>
            <a:fld id="{D726EB54-293C-4304-A471-C188F0E22089}" type="slidenum">
              <a:rPr lang="en-US" smtClean="0"/>
              <a:pPr/>
              <a:t>24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F7C005BA-6F6B-47E1-85F2-582C65A4074A}" type="datetime1">
              <a:rPr lang="en-US" smtClean="0"/>
              <a:t>11/15/2023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1D6EAB6-AB6A-42F7-907C-3FC0AE8C51EE}"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B9C8934-719B-46DE-B9FA-57890074BAA1}" type="datetime1">
              <a:rPr lang="en-US" smtClean="0"/>
              <a:t>11/15/2023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D2B97FA-3298-4277-9984-86D5CDE1B2ED}"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2FDF5BC-7146-498A-8E8F-0F94F3E4B511}" type="datetime1">
              <a:rPr lang="en-US" smtClean="0"/>
              <a:t>11/15/2023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220C08C-1EE9-4489-BBF2-2371AF47B426}"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6E7D63C-D303-4ECE-A634-BADDB1060C7D}" type="datetime1">
              <a:rPr lang="en-US" smtClean="0"/>
              <a:t>11/15/2023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9C838DD-5C7D-4CD6-8DEC-B596D2FAE3D3}"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E4E37438-A04F-471D-8F2B-2FE05618BC4D}" type="datetime1">
              <a:rPr lang="en-US" smtClean="0"/>
              <a:t>11/15/2023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362C6FA-413A-4222-9FC4-04FD56B5F419}"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5AA18E1B-9892-4B62-ACF2-28E086DE4F9D}" type="datetime1">
              <a:rPr lang="en-US" smtClean="0"/>
              <a:t>11/15/2023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ED90BBA-B3F2-4A00-A9D8-DD4DAFD721FA}"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40C2D2B1-600C-428B-B652-EA29D75C829F}" type="datetime1">
              <a:rPr lang="en-US" smtClean="0"/>
              <a:t>11/15/2023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BEFDD37-9E62-43A8-A7CE-BAB89ECC01BD}"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A4FF467-7A05-461D-BED3-1D28C174769B}" type="datetime1">
              <a:rPr lang="en-US" smtClean="0"/>
              <a:t>11/15/2023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82F3365-2C2B-4F72-9C55-2B1947A4F0BA}"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551C0A6-8E15-4F9F-BD5D-00C1925E9D9B}" type="datetime1">
              <a:rPr lang="en-US" smtClean="0"/>
              <a:t>11/15/2023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6937DD40-DFFD-4D82-A3F2-C2D3625F937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56DF6C4-485B-40AC-9D1C-050E5037F8C6}" type="datetime1">
              <a:rPr lang="en-US" smtClean="0"/>
              <a:t>11/15/2023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2EC5575-B310-4CEF-A377-4099DBDD1206}"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2BF48DD-DB8F-42FC-8C21-7855B04D1368}" type="datetime1">
              <a:rPr lang="en-US" smtClean="0"/>
              <a:t>11/15/2023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3DE045D-C3C5-4171-BBBB-0028E18F0C95}"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17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717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a:defRPr/>
            </a:pPr>
            <a:fld id="{DF7A11D3-AB4B-46A6-BAEE-67BD873A1CD4}" type="datetime1">
              <a:rPr lang="en-US" smtClean="0"/>
              <a:t>11/15/2023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720F64DA-D0E2-4582-BA3D-6D7141C5C3B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kern="1200">
          <a:solidFill>
            <a:schemeClr val="tx1"/>
          </a:solidFill>
          <a:latin typeface="+mj-lt"/>
          <a:ea typeface="MS PGothic" pitchFamily="34" charset="-128"/>
          <a:cs typeface="+mj-cs"/>
        </a:defRPr>
      </a:lvl1pPr>
      <a:lvl2pPr algn="ctr" rtl="0" eaLnBrk="0" fontAlgn="base" hangingPunct="0">
        <a:spcBef>
          <a:spcPct val="0"/>
        </a:spcBef>
        <a:spcAft>
          <a:spcPct val="0"/>
        </a:spcAft>
        <a:defRPr sz="4400">
          <a:solidFill>
            <a:schemeClr val="tx1"/>
          </a:solidFill>
          <a:latin typeface="Calibri" charset="0"/>
          <a:ea typeface="MS PGothic" pitchFamily="34" charset="-128"/>
        </a:defRPr>
      </a:lvl2pPr>
      <a:lvl3pPr algn="ctr" rtl="0" eaLnBrk="0" fontAlgn="base" hangingPunct="0">
        <a:spcBef>
          <a:spcPct val="0"/>
        </a:spcBef>
        <a:spcAft>
          <a:spcPct val="0"/>
        </a:spcAft>
        <a:defRPr sz="4400">
          <a:solidFill>
            <a:schemeClr val="tx1"/>
          </a:solidFill>
          <a:latin typeface="Calibri" charset="0"/>
          <a:ea typeface="MS PGothic" pitchFamily="34" charset="-128"/>
        </a:defRPr>
      </a:lvl3pPr>
      <a:lvl4pPr algn="ctr" rtl="0" eaLnBrk="0" fontAlgn="base" hangingPunct="0">
        <a:spcBef>
          <a:spcPct val="0"/>
        </a:spcBef>
        <a:spcAft>
          <a:spcPct val="0"/>
        </a:spcAft>
        <a:defRPr sz="4400">
          <a:solidFill>
            <a:schemeClr val="tx1"/>
          </a:solidFill>
          <a:latin typeface="Calibri" charset="0"/>
          <a:ea typeface="MS PGothic" pitchFamily="34" charset="-128"/>
        </a:defRPr>
      </a:lvl4pPr>
      <a:lvl5pPr algn="ctr" rtl="0" eaLnBrk="0" fontAlgn="base" hangingPunct="0">
        <a:spcBef>
          <a:spcPct val="0"/>
        </a:spcBef>
        <a:spcAft>
          <a:spcPct val="0"/>
        </a:spcAft>
        <a:defRPr sz="4400">
          <a:solidFill>
            <a:schemeClr val="tx1"/>
          </a:solidFill>
          <a:latin typeface="Calibri" charset="0"/>
          <a:ea typeface="MS PGothic" pitchFamily="34" charset="-128"/>
        </a:defRPr>
      </a:lvl5pPr>
      <a:lvl6pPr marL="457200" algn="ctr" rtl="0" fontAlgn="base">
        <a:spcBef>
          <a:spcPct val="0"/>
        </a:spcBef>
        <a:spcAft>
          <a:spcPct val="0"/>
        </a:spcAft>
        <a:defRPr sz="4400">
          <a:solidFill>
            <a:schemeClr val="tx1"/>
          </a:solidFill>
          <a:latin typeface="Calibri" charset="0"/>
          <a:ea typeface="ＭＳ Ｐゴシック" charset="0"/>
        </a:defRPr>
      </a:lvl6pPr>
      <a:lvl7pPr marL="914400" algn="ctr" rtl="0" fontAlgn="base">
        <a:spcBef>
          <a:spcPct val="0"/>
        </a:spcBef>
        <a:spcAft>
          <a:spcPct val="0"/>
        </a:spcAft>
        <a:defRPr sz="4400">
          <a:solidFill>
            <a:schemeClr val="tx1"/>
          </a:solidFill>
          <a:latin typeface="Calibri" charset="0"/>
          <a:ea typeface="ＭＳ Ｐゴシック" charset="0"/>
        </a:defRPr>
      </a:lvl7pPr>
      <a:lvl8pPr marL="1371600" algn="ctr" rtl="0" fontAlgn="base">
        <a:spcBef>
          <a:spcPct val="0"/>
        </a:spcBef>
        <a:spcAft>
          <a:spcPct val="0"/>
        </a:spcAft>
        <a:defRPr sz="4400">
          <a:solidFill>
            <a:schemeClr val="tx1"/>
          </a:solidFill>
          <a:latin typeface="Calibri" charset="0"/>
          <a:ea typeface="ＭＳ Ｐゴシック" charset="0"/>
        </a:defRPr>
      </a:lvl8pPr>
      <a:lvl9pPr marL="1828800" algn="ctr" rtl="0" fontAlgn="base">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1.wm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10.wmf"/><Relationship Id="rId4" Type="http://schemas.openxmlformats.org/officeDocument/2006/relationships/image" Target="../media/image7.wmf"/><Relationship Id="rId9" Type="http://schemas.openxmlformats.org/officeDocument/2006/relationships/oleObject" Target="../embeddings/oleObject4.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49.wmf"/><Relationship Id="rId5" Type="http://schemas.openxmlformats.org/officeDocument/2006/relationships/oleObject" Target="../embeddings/oleObject7.bin"/><Relationship Id="rId4" Type="http://schemas.openxmlformats.org/officeDocument/2006/relationships/image" Target="../media/image48.wmf"/></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52.wmf"/></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6.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6.wmf"/></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2.wmf"/></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5"/>
          <p:cNvPicPr>
            <a:picLocks noChangeAspect="1" noChangeArrowheads="1"/>
          </p:cNvPicPr>
          <p:nvPr/>
        </p:nvPicPr>
        <p:blipFill>
          <a:blip r:embed="rId3" cstate="print"/>
          <a:srcRect/>
          <a:stretch>
            <a:fillRect/>
          </a:stretch>
        </p:blipFill>
        <p:spPr bwMode="auto">
          <a:xfrm>
            <a:off x="228600" y="2895600"/>
            <a:ext cx="2858814" cy="2590800"/>
          </a:xfrm>
          <a:prstGeom prst="rect">
            <a:avLst/>
          </a:prstGeom>
          <a:noFill/>
          <a:ln w="9525">
            <a:noFill/>
            <a:miter lim="800000"/>
            <a:headEnd/>
            <a:tailEnd/>
          </a:ln>
        </p:spPr>
      </p:pic>
      <p:sp>
        <p:nvSpPr>
          <p:cNvPr id="5" name="Rectangle 4"/>
          <p:cNvSpPr/>
          <p:nvPr/>
        </p:nvSpPr>
        <p:spPr>
          <a:xfrm>
            <a:off x="0" y="44624"/>
            <a:ext cx="9144000" cy="1323439"/>
          </a:xfrm>
          <a:prstGeom prst="rect">
            <a:avLst/>
          </a:prstGeom>
        </p:spPr>
        <p:txBody>
          <a:bodyPr wrap="square">
            <a:spAutoFit/>
          </a:bodyPr>
          <a:lstStyle/>
          <a:p>
            <a:pPr algn="ctr"/>
            <a:r>
              <a:rPr lang="en-IE" sz="4000" b="1" dirty="0">
                <a:solidFill>
                  <a:prstClr val="black"/>
                </a:solidFill>
                <a:ea typeface="+mj-ea"/>
                <a:cs typeface="+mj-cs"/>
              </a:rPr>
              <a:t>Chapter 8 : </a:t>
            </a:r>
            <a:r>
              <a:rPr lang="fr-FR" sz="4000" b="1" dirty="0" err="1">
                <a:solidFill>
                  <a:prstClr val="black"/>
                </a:solidFill>
                <a:ea typeface="+mj-ea"/>
                <a:cs typeface="+mj-cs"/>
              </a:rPr>
              <a:t>Energy</a:t>
            </a:r>
            <a:r>
              <a:rPr lang="fr-FR" sz="4000" b="1" dirty="0">
                <a:solidFill>
                  <a:prstClr val="black"/>
                </a:solidFill>
                <a:ea typeface="+mj-ea"/>
                <a:cs typeface="+mj-cs"/>
              </a:rPr>
              <a:t>, </a:t>
            </a:r>
            <a:r>
              <a:rPr lang="fr-FR" sz="4000" b="1" dirty="0" err="1">
                <a:solidFill>
                  <a:prstClr val="black"/>
                </a:solidFill>
                <a:ea typeface="+mj-ea"/>
                <a:cs typeface="+mj-cs"/>
              </a:rPr>
              <a:t>Enthalpy</a:t>
            </a:r>
            <a:r>
              <a:rPr lang="fr-FR" sz="4000" b="1" dirty="0">
                <a:solidFill>
                  <a:prstClr val="black"/>
                </a:solidFill>
                <a:ea typeface="+mj-ea"/>
                <a:cs typeface="+mj-cs"/>
              </a:rPr>
              <a:t>, and </a:t>
            </a:r>
            <a:r>
              <a:rPr lang="fr-FR" sz="4000" b="1" dirty="0" err="1">
                <a:solidFill>
                  <a:prstClr val="black"/>
                </a:solidFill>
                <a:ea typeface="+mj-ea"/>
                <a:cs typeface="+mj-cs"/>
              </a:rPr>
              <a:t>Thermochemistry</a:t>
            </a:r>
            <a:endParaRPr lang="en-US" sz="4000" b="1" dirty="0"/>
          </a:p>
        </p:txBody>
      </p:sp>
      <p:sp>
        <p:nvSpPr>
          <p:cNvPr id="6" name="TextBox 5"/>
          <p:cNvSpPr txBox="1"/>
          <p:nvPr/>
        </p:nvSpPr>
        <p:spPr>
          <a:xfrm>
            <a:off x="152400" y="2202359"/>
            <a:ext cx="8305800" cy="769441"/>
          </a:xfrm>
          <a:prstGeom prst="rect">
            <a:avLst/>
          </a:prstGeom>
          <a:noFill/>
        </p:spPr>
        <p:txBody>
          <a:bodyPr wrap="square" rtlCol="0">
            <a:spAutoFit/>
          </a:bodyPr>
          <a:lstStyle/>
          <a:p>
            <a:r>
              <a:rPr lang="en-US" sz="2200" b="1" dirty="0"/>
              <a:t>Chapter 9: </a:t>
            </a:r>
            <a:r>
              <a:rPr lang="fr-FR" sz="2000" b="1" dirty="0" err="1">
                <a:solidFill>
                  <a:prstClr val="black"/>
                </a:solidFill>
              </a:rPr>
              <a:t>Energy</a:t>
            </a:r>
            <a:r>
              <a:rPr lang="fr-FR" sz="2000" b="1" dirty="0">
                <a:solidFill>
                  <a:prstClr val="black"/>
                </a:solidFill>
              </a:rPr>
              <a:t>, </a:t>
            </a:r>
            <a:r>
              <a:rPr lang="fr-FR" sz="2000" b="1" dirty="0" err="1">
                <a:solidFill>
                  <a:prstClr val="black"/>
                </a:solidFill>
              </a:rPr>
              <a:t>Enthalpy</a:t>
            </a:r>
            <a:r>
              <a:rPr lang="fr-FR" sz="2000" b="1" dirty="0">
                <a:solidFill>
                  <a:prstClr val="black"/>
                </a:solidFill>
              </a:rPr>
              <a:t>, and </a:t>
            </a:r>
            <a:r>
              <a:rPr lang="fr-FR" sz="2000" b="1" dirty="0" err="1">
                <a:solidFill>
                  <a:prstClr val="black"/>
                </a:solidFill>
              </a:rPr>
              <a:t>Thermochemistry</a:t>
            </a:r>
            <a:endParaRPr lang="en-US" sz="2000" b="1" dirty="0"/>
          </a:p>
          <a:p>
            <a:endParaRPr lang="en-US" sz="2200" b="1" dirty="0"/>
          </a:p>
        </p:txBody>
      </p:sp>
      <p:sp>
        <p:nvSpPr>
          <p:cNvPr id="2" name="Slide Number Placeholder 1">
            <a:extLst>
              <a:ext uri="{FF2B5EF4-FFF2-40B4-BE49-F238E27FC236}">
                <a16:creationId xmlns:a16="http://schemas.microsoft.com/office/drawing/2014/main" id="{F2C4DD5F-E31F-4161-8946-6E8F3FB228D8}"/>
              </a:ext>
            </a:extLst>
          </p:cNvPr>
          <p:cNvSpPr>
            <a:spLocks noGrp="1"/>
          </p:cNvSpPr>
          <p:nvPr>
            <p:ph type="sldNum" sz="quarter" idx="12"/>
          </p:nvPr>
        </p:nvSpPr>
        <p:spPr/>
        <p:txBody>
          <a:bodyPr/>
          <a:lstStyle/>
          <a:p>
            <a:pPr>
              <a:defRPr/>
            </a:pPr>
            <a:fld id="{6937DD40-DFFD-4D82-A3F2-C2D3625F937C}" type="slidenum">
              <a:rPr lang="en-US" smtClean="0"/>
              <a:pPr>
                <a:defRPr/>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
          <p:cNvPicPr>
            <a:picLocks/>
          </p:cNvPicPr>
          <p:nvPr/>
        </p:nvPicPr>
        <p:blipFill>
          <a:blip r:embed="rId3" cstate="print"/>
          <a:srcRect/>
          <a:stretch>
            <a:fillRect/>
          </a:stretch>
        </p:blipFill>
        <p:spPr bwMode="auto">
          <a:xfrm>
            <a:off x="228600" y="2133600"/>
            <a:ext cx="8636000" cy="3505200"/>
          </a:xfrm>
          <a:prstGeom prst="rect">
            <a:avLst/>
          </a:prstGeom>
          <a:noFill/>
          <a:ln w="9525">
            <a:noFill/>
            <a:miter lim="800000"/>
            <a:headEnd/>
            <a:tailEnd/>
          </a:ln>
        </p:spPr>
      </p:pic>
      <p:sp>
        <p:nvSpPr>
          <p:cNvPr id="17411" name="TextBox 3"/>
          <p:cNvSpPr txBox="1">
            <a:spLocks noChangeArrowheads="1"/>
          </p:cNvSpPr>
          <p:nvPr/>
        </p:nvSpPr>
        <p:spPr bwMode="auto">
          <a:xfrm>
            <a:off x="0" y="304800"/>
            <a:ext cx="9144000" cy="1292225"/>
          </a:xfrm>
          <a:prstGeom prst="rect">
            <a:avLst/>
          </a:prstGeom>
          <a:noFill/>
          <a:ln w="9525">
            <a:noFill/>
            <a:miter lim="800000"/>
            <a:headEnd/>
            <a:tailEnd/>
          </a:ln>
        </p:spPr>
        <p:txBody>
          <a:bodyPr>
            <a:spAutoFit/>
          </a:bodyPr>
          <a:lstStyle/>
          <a:p>
            <a:r>
              <a:rPr lang="en-US" sz="2600"/>
              <a:t>Thermodynamic quantities consist of two parts: a </a:t>
            </a:r>
            <a:r>
              <a:rPr lang="en-US" sz="2600" i="1"/>
              <a:t>number</a:t>
            </a:r>
            <a:r>
              <a:rPr lang="en-US" sz="2600"/>
              <a:t> (giving the magnitude of the change); and a </a:t>
            </a:r>
            <a:r>
              <a:rPr lang="en-US" sz="2600" i="1"/>
              <a:t>sign</a:t>
            </a:r>
            <a:r>
              <a:rPr lang="en-US" sz="2600"/>
              <a:t> (indicating the direction of the flow.</a:t>
            </a:r>
          </a:p>
        </p:txBody>
      </p:sp>
      <p:sp>
        <p:nvSpPr>
          <p:cNvPr id="17412" name="TextBox 4"/>
          <p:cNvSpPr txBox="1">
            <a:spLocks noChangeArrowheads="1"/>
          </p:cNvSpPr>
          <p:nvPr/>
        </p:nvSpPr>
        <p:spPr bwMode="auto">
          <a:xfrm>
            <a:off x="4800600" y="5943600"/>
            <a:ext cx="4343400" cy="830263"/>
          </a:xfrm>
          <a:prstGeom prst="rect">
            <a:avLst/>
          </a:prstGeom>
          <a:noFill/>
          <a:ln w="9525">
            <a:noFill/>
            <a:miter lim="800000"/>
            <a:headEnd/>
            <a:tailEnd/>
          </a:ln>
        </p:spPr>
        <p:txBody>
          <a:bodyPr>
            <a:spAutoFit/>
          </a:bodyPr>
          <a:lstStyle/>
          <a:p>
            <a:r>
              <a:rPr lang="en-US"/>
              <a:t>Positive sign indicates that the system’s energy is increasing.</a:t>
            </a:r>
          </a:p>
        </p:txBody>
      </p:sp>
      <p:sp>
        <p:nvSpPr>
          <p:cNvPr id="17413" name="TextBox 5"/>
          <p:cNvSpPr txBox="1">
            <a:spLocks noChangeArrowheads="1"/>
          </p:cNvSpPr>
          <p:nvPr/>
        </p:nvSpPr>
        <p:spPr bwMode="auto">
          <a:xfrm>
            <a:off x="76200" y="5943600"/>
            <a:ext cx="4343400" cy="830263"/>
          </a:xfrm>
          <a:prstGeom prst="rect">
            <a:avLst/>
          </a:prstGeom>
          <a:noFill/>
          <a:ln w="9525">
            <a:noFill/>
            <a:miter lim="800000"/>
            <a:headEnd/>
            <a:tailEnd/>
          </a:ln>
        </p:spPr>
        <p:txBody>
          <a:bodyPr>
            <a:spAutoFit/>
          </a:bodyPr>
          <a:lstStyle/>
          <a:p>
            <a:r>
              <a:rPr lang="en-US"/>
              <a:t>Negative sign indicates that the system’s energy is decreasing.</a:t>
            </a:r>
          </a:p>
        </p:txBody>
      </p:sp>
      <p:sp>
        <p:nvSpPr>
          <p:cNvPr id="2" name="Slide Number Placeholder 1">
            <a:extLst>
              <a:ext uri="{FF2B5EF4-FFF2-40B4-BE49-F238E27FC236}">
                <a16:creationId xmlns:a16="http://schemas.microsoft.com/office/drawing/2014/main" id="{E5E157DC-05FF-496A-97B9-B9C502FCCF03}"/>
              </a:ext>
            </a:extLst>
          </p:cNvPr>
          <p:cNvSpPr>
            <a:spLocks noGrp="1"/>
          </p:cNvSpPr>
          <p:nvPr>
            <p:ph type="sldNum" sz="quarter" idx="12"/>
          </p:nvPr>
        </p:nvSpPr>
        <p:spPr/>
        <p:txBody>
          <a:bodyPr/>
          <a:lstStyle/>
          <a:p>
            <a:pPr>
              <a:defRPr/>
            </a:pPr>
            <a:fld id="{6937DD40-DFFD-4D82-A3F2-C2D3625F937C}" type="slidenum">
              <a:rPr lang="en-US" smtClean="0"/>
              <a:pPr>
                <a:defRPr/>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1"/>
          <p:cNvSpPr txBox="1">
            <a:spLocks noChangeArrowheads="1"/>
          </p:cNvSpPr>
          <p:nvPr/>
        </p:nvSpPr>
        <p:spPr bwMode="auto">
          <a:xfrm>
            <a:off x="0" y="381000"/>
            <a:ext cx="9144000" cy="3108325"/>
          </a:xfrm>
          <a:prstGeom prst="rect">
            <a:avLst/>
          </a:prstGeom>
          <a:noFill/>
          <a:ln w="9525">
            <a:noFill/>
            <a:miter lim="800000"/>
            <a:headEnd/>
            <a:tailEnd/>
          </a:ln>
        </p:spPr>
        <p:txBody>
          <a:bodyPr>
            <a:spAutoFit/>
          </a:bodyPr>
          <a:lstStyle/>
          <a:p>
            <a:r>
              <a:rPr lang="en-US" sz="2800"/>
              <a:t>If the system does work on the surroundings → energy flows out of the system → w is negative.</a:t>
            </a:r>
          </a:p>
          <a:p>
            <a:endParaRPr lang="en-US" sz="2800"/>
          </a:p>
          <a:p>
            <a:r>
              <a:rPr lang="en-US" sz="2800"/>
              <a:t>If the surroundings do work on the system → energy flows into the system → w is positive.</a:t>
            </a:r>
          </a:p>
          <a:p>
            <a:endParaRPr lang="en-US" sz="2800"/>
          </a:p>
          <a:p>
            <a:r>
              <a:rPr lang="en-US" sz="2800"/>
              <a:t>We always take the system’s point of view.</a:t>
            </a:r>
          </a:p>
        </p:txBody>
      </p:sp>
      <p:sp>
        <p:nvSpPr>
          <p:cNvPr id="2" name="Slide Number Placeholder 1">
            <a:extLst>
              <a:ext uri="{FF2B5EF4-FFF2-40B4-BE49-F238E27FC236}">
                <a16:creationId xmlns:a16="http://schemas.microsoft.com/office/drawing/2014/main" id="{A18CEE6B-B2C3-403F-BDB8-A3E8FB03A327}"/>
              </a:ext>
            </a:extLst>
          </p:cNvPr>
          <p:cNvSpPr>
            <a:spLocks noGrp="1"/>
          </p:cNvSpPr>
          <p:nvPr>
            <p:ph type="sldNum" sz="quarter" idx="12"/>
          </p:nvPr>
        </p:nvSpPr>
        <p:spPr/>
        <p:txBody>
          <a:bodyPr/>
          <a:lstStyle/>
          <a:p>
            <a:pPr>
              <a:defRPr/>
            </a:pPr>
            <a:fld id="{6937DD40-DFFD-4D82-A3F2-C2D3625F937C}" type="slidenum">
              <a:rPr lang="en-US" smtClean="0"/>
              <a:pPr>
                <a:defRPr/>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1"/>
          <p:cNvSpPr txBox="1">
            <a:spLocks noChangeArrowheads="1"/>
          </p:cNvSpPr>
          <p:nvPr/>
        </p:nvSpPr>
        <p:spPr bwMode="auto">
          <a:xfrm>
            <a:off x="0" y="368300"/>
            <a:ext cx="9144000" cy="1384300"/>
          </a:xfrm>
          <a:prstGeom prst="rect">
            <a:avLst/>
          </a:prstGeom>
          <a:noFill/>
          <a:ln w="9525">
            <a:noFill/>
            <a:miter lim="800000"/>
            <a:headEnd/>
            <a:tailEnd/>
          </a:ln>
        </p:spPr>
        <p:txBody>
          <a:bodyPr>
            <a:spAutoFit/>
          </a:bodyPr>
          <a:lstStyle/>
          <a:p>
            <a:r>
              <a:rPr lang="en-US" sz="2800"/>
              <a:t>A common type of work associated with chemical processes is work done by a gas (</a:t>
            </a:r>
            <a:r>
              <a:rPr lang="en-US" sz="2800" i="1"/>
              <a:t>through expansion</a:t>
            </a:r>
            <a:r>
              <a:rPr lang="en-US" sz="2800"/>
              <a:t>) or work done to a gas (</a:t>
            </a:r>
            <a:r>
              <a:rPr lang="en-US" sz="2800" i="1"/>
              <a:t>through compression</a:t>
            </a:r>
            <a:r>
              <a:rPr lang="en-US" sz="2800"/>
              <a:t>).</a:t>
            </a:r>
          </a:p>
        </p:txBody>
      </p:sp>
      <p:pic>
        <p:nvPicPr>
          <p:cNvPr id="19459" name="Picture 1"/>
          <p:cNvPicPr>
            <a:picLocks noChangeAspect="1"/>
          </p:cNvPicPr>
          <p:nvPr/>
        </p:nvPicPr>
        <p:blipFill>
          <a:blip r:embed="rId2" cstate="print"/>
          <a:srcRect/>
          <a:stretch>
            <a:fillRect/>
          </a:stretch>
        </p:blipFill>
        <p:spPr bwMode="auto">
          <a:xfrm>
            <a:off x="4572000" y="1828800"/>
            <a:ext cx="4319588" cy="4572000"/>
          </a:xfrm>
          <a:prstGeom prst="rect">
            <a:avLst/>
          </a:prstGeom>
          <a:noFill/>
          <a:ln w="9525">
            <a:noFill/>
            <a:miter lim="800000"/>
            <a:headEnd/>
            <a:tailEnd/>
          </a:ln>
        </p:spPr>
      </p:pic>
      <p:sp>
        <p:nvSpPr>
          <p:cNvPr id="19460" name="TextBox 3"/>
          <p:cNvSpPr txBox="1">
            <a:spLocks noChangeArrowheads="1"/>
          </p:cNvSpPr>
          <p:nvPr/>
        </p:nvSpPr>
        <p:spPr bwMode="auto">
          <a:xfrm>
            <a:off x="0" y="2479675"/>
            <a:ext cx="3962400" cy="3540125"/>
          </a:xfrm>
          <a:prstGeom prst="rect">
            <a:avLst/>
          </a:prstGeom>
          <a:noFill/>
          <a:ln w="9525">
            <a:noFill/>
            <a:miter lim="800000"/>
            <a:headEnd/>
            <a:tailEnd/>
          </a:ln>
        </p:spPr>
        <p:txBody>
          <a:bodyPr>
            <a:spAutoFit/>
          </a:bodyPr>
          <a:lstStyle/>
          <a:p>
            <a:r>
              <a:rPr lang="en-US" sz="2800"/>
              <a:t>Suppose we have a gas confined to a cylindrical container with a movable piston.</a:t>
            </a:r>
          </a:p>
          <a:p>
            <a:endParaRPr lang="en-US" sz="2800"/>
          </a:p>
          <a:p>
            <a:r>
              <a:rPr lang="en-US" sz="2800"/>
              <a:t>F is the force acting on a piston of area A.</a:t>
            </a:r>
          </a:p>
          <a:p>
            <a:endParaRPr lang="en-US" sz="2800"/>
          </a:p>
        </p:txBody>
      </p:sp>
      <p:sp>
        <p:nvSpPr>
          <p:cNvPr id="2" name="Slide Number Placeholder 1">
            <a:extLst>
              <a:ext uri="{FF2B5EF4-FFF2-40B4-BE49-F238E27FC236}">
                <a16:creationId xmlns:a16="http://schemas.microsoft.com/office/drawing/2014/main" id="{ADB39D3C-4E5E-4DC1-9E09-A22ED3ECA5AB}"/>
              </a:ext>
            </a:extLst>
          </p:cNvPr>
          <p:cNvSpPr>
            <a:spLocks noGrp="1"/>
          </p:cNvSpPr>
          <p:nvPr>
            <p:ph type="sldNum" sz="quarter" idx="12"/>
          </p:nvPr>
        </p:nvSpPr>
        <p:spPr/>
        <p:txBody>
          <a:bodyPr/>
          <a:lstStyle/>
          <a:p>
            <a:pPr>
              <a:defRPr/>
            </a:pPr>
            <a:fld id="{6937DD40-DFFD-4D82-A3F2-C2D3625F937C}" type="slidenum">
              <a:rPr lang="en-US" smtClean="0"/>
              <a:pPr>
                <a:defRPr/>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0" y="0"/>
            <a:ext cx="9144000" cy="5105400"/>
          </a:xfrm>
          <a:prstGeom prst="rect">
            <a:avLst/>
          </a:prstGeom>
        </p:spPr>
        <p:txBody>
          <a:bodyPr/>
          <a:lstStyle/>
          <a:p>
            <a:pPr marL="342900" indent="-342900" eaLnBrk="0" hangingPunct="0">
              <a:spcBef>
                <a:spcPct val="20000"/>
              </a:spcBef>
              <a:buFont typeface="Arial" charset="0"/>
              <a:buNone/>
              <a:defRPr/>
            </a:pPr>
            <a:r>
              <a:rPr lang="en-US" sz="2600" dirty="0">
                <a:latin typeface="+mn-lt"/>
              </a:rPr>
              <a:t>The pressure of the gas is defined as force per unit area:</a:t>
            </a:r>
          </a:p>
          <a:p>
            <a:pPr marL="342900" indent="-342900" eaLnBrk="0" hangingPunct="0">
              <a:spcBef>
                <a:spcPct val="20000"/>
              </a:spcBef>
              <a:buFont typeface="Arial" charset="0"/>
              <a:buNone/>
              <a:defRPr/>
            </a:pPr>
            <a:endParaRPr lang="en-US" sz="2600" dirty="0">
              <a:latin typeface="+mn-lt"/>
            </a:endParaRPr>
          </a:p>
          <a:p>
            <a:pPr marL="342900" indent="-342900" eaLnBrk="0" hangingPunct="0">
              <a:spcBef>
                <a:spcPct val="20000"/>
              </a:spcBef>
              <a:buFont typeface="Arial" charset="0"/>
              <a:buNone/>
              <a:defRPr/>
            </a:pPr>
            <a:r>
              <a:rPr lang="en-US" sz="2600" dirty="0">
                <a:latin typeface="+mn-lt"/>
              </a:rPr>
              <a:t>Work is defined as a force applied over a given distance, so if the piston moves a distance </a:t>
            </a:r>
            <a:r>
              <a:rPr lang="el-GR" sz="2600" dirty="0">
                <a:latin typeface="+mn-lt"/>
              </a:rPr>
              <a:t>Δ</a:t>
            </a:r>
            <a:r>
              <a:rPr lang="en-US" sz="2600" dirty="0">
                <a:latin typeface="+mn-lt"/>
              </a:rPr>
              <a:t>h, then the magnitude of the work is:</a:t>
            </a:r>
          </a:p>
          <a:p>
            <a:pPr marL="342900" indent="-342900" eaLnBrk="0" hangingPunct="0">
              <a:spcBef>
                <a:spcPct val="20000"/>
              </a:spcBef>
              <a:buFont typeface="Arial" charset="0"/>
              <a:buNone/>
              <a:defRPr/>
            </a:pPr>
            <a:endParaRPr lang="en-US" sz="2600" dirty="0">
              <a:latin typeface="+mn-lt"/>
            </a:endParaRPr>
          </a:p>
          <a:p>
            <a:pPr marL="342900" indent="-342900" eaLnBrk="0" hangingPunct="0">
              <a:spcBef>
                <a:spcPct val="20000"/>
              </a:spcBef>
              <a:buFont typeface="Arial" charset="0"/>
              <a:buNone/>
              <a:defRPr/>
            </a:pPr>
            <a:endParaRPr lang="en-US" sz="2600" dirty="0">
              <a:latin typeface="+mn-lt"/>
            </a:endParaRPr>
          </a:p>
          <a:p>
            <a:pPr marL="342900" indent="-342900" eaLnBrk="0" hangingPunct="0">
              <a:spcBef>
                <a:spcPct val="20000"/>
              </a:spcBef>
              <a:defRPr/>
            </a:pPr>
            <a:r>
              <a:rPr lang="en-US" sz="2600" dirty="0"/>
              <a:t>The change in volume, </a:t>
            </a:r>
            <a:r>
              <a:rPr lang="el-GR" sz="2600" dirty="0"/>
              <a:t>Δ</a:t>
            </a:r>
            <a:r>
              <a:rPr lang="en-US" sz="2600" dirty="0"/>
              <a:t>V, resulting from the piston moving a distance </a:t>
            </a:r>
            <a:r>
              <a:rPr lang="el-GR" sz="2600" dirty="0"/>
              <a:t>Δ</a:t>
            </a:r>
            <a:r>
              <a:rPr lang="en-US" sz="2600" dirty="0"/>
              <a:t>h is:</a:t>
            </a:r>
          </a:p>
          <a:p>
            <a:pPr marL="342900" indent="-342900" eaLnBrk="0" hangingPunct="0">
              <a:spcBef>
                <a:spcPct val="20000"/>
              </a:spcBef>
              <a:buFont typeface="Arial" charset="0"/>
              <a:buNone/>
              <a:defRPr/>
            </a:pPr>
            <a:endParaRPr lang="en-US" sz="2600" dirty="0">
              <a:latin typeface="+mn-lt"/>
            </a:endParaRPr>
          </a:p>
          <a:p>
            <a:pPr marL="342900" indent="-342900" eaLnBrk="0" hangingPunct="0">
              <a:spcBef>
                <a:spcPct val="20000"/>
              </a:spcBef>
              <a:buFont typeface="Arial" charset="0"/>
              <a:buNone/>
              <a:defRPr/>
            </a:pPr>
            <a:r>
              <a:rPr lang="en-US" sz="2600" dirty="0">
                <a:latin typeface="+mn-lt"/>
              </a:rPr>
              <a:t>Therefore,</a:t>
            </a:r>
          </a:p>
          <a:p>
            <a:pPr marL="342900" indent="-342900" eaLnBrk="0" hangingPunct="0">
              <a:spcBef>
                <a:spcPct val="20000"/>
              </a:spcBef>
              <a:buFont typeface="Arial" charset="0"/>
              <a:buNone/>
              <a:defRPr/>
            </a:pPr>
            <a:endParaRPr lang="en-US" sz="2600" dirty="0">
              <a:latin typeface="+mn-lt"/>
            </a:endParaRPr>
          </a:p>
          <a:p>
            <a:pPr marL="342900" indent="-342900" eaLnBrk="0" hangingPunct="0">
              <a:spcBef>
                <a:spcPct val="20000"/>
              </a:spcBef>
              <a:defRPr/>
            </a:pPr>
            <a:r>
              <a:rPr lang="en-US" sz="2600" dirty="0"/>
              <a:t>w and P</a:t>
            </a:r>
            <a:r>
              <a:rPr lang="el-GR" sz="2600" dirty="0"/>
              <a:t>Δ</a:t>
            </a:r>
            <a:r>
              <a:rPr lang="en-US" sz="2600" dirty="0"/>
              <a:t>V have opposite signs since when the gas expands (</a:t>
            </a:r>
            <a:r>
              <a:rPr lang="el-GR" sz="2600" dirty="0"/>
              <a:t>Δ</a:t>
            </a:r>
            <a:r>
              <a:rPr lang="en-US" sz="2600" dirty="0"/>
              <a:t>V is positive), work flows into the surrounding (w is negative). This leads to the equation:</a:t>
            </a:r>
          </a:p>
          <a:p>
            <a:pPr marL="342900" indent="-342900" eaLnBrk="0" hangingPunct="0">
              <a:spcBef>
                <a:spcPct val="20000"/>
              </a:spcBef>
              <a:buFont typeface="Arial" charset="0"/>
              <a:buNone/>
              <a:defRPr/>
            </a:pPr>
            <a:endParaRPr lang="en-US" sz="2600" dirty="0">
              <a:latin typeface="+mn-lt"/>
            </a:endParaRPr>
          </a:p>
        </p:txBody>
      </p:sp>
      <p:graphicFrame>
        <p:nvGraphicFramePr>
          <p:cNvPr id="1026" name="Object 4"/>
          <p:cNvGraphicFramePr>
            <a:graphicFrameLocks noChangeAspect="1"/>
          </p:cNvGraphicFramePr>
          <p:nvPr/>
        </p:nvGraphicFramePr>
        <p:xfrm>
          <a:off x="7772400" y="76200"/>
          <a:ext cx="946150" cy="838200"/>
        </p:xfrm>
        <a:graphic>
          <a:graphicData uri="http://schemas.openxmlformats.org/presentationml/2006/ole">
            <mc:AlternateContent xmlns:mc="http://schemas.openxmlformats.org/markup-compatibility/2006">
              <mc:Choice xmlns:v="urn:schemas-microsoft-com:vml" Requires="v">
                <p:oleObj name="Equation" r:id="rId3" imgW="444240" imgH="393480" progId="Equation.3">
                  <p:embed/>
                </p:oleObj>
              </mc:Choice>
              <mc:Fallback>
                <p:oleObj name="Equation" r:id="rId3" imgW="444240" imgH="393480" progId="Equation.3">
                  <p:embed/>
                  <p:pic>
                    <p:nvPicPr>
                      <p:cNvPr id="102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76200"/>
                        <a:ext cx="94615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6"/>
          <p:cNvGraphicFramePr>
            <a:graphicFrameLocks noChangeAspect="1"/>
          </p:cNvGraphicFramePr>
          <p:nvPr/>
        </p:nvGraphicFramePr>
        <p:xfrm>
          <a:off x="2133600" y="1808163"/>
          <a:ext cx="3962400" cy="554037"/>
        </p:xfrm>
        <a:graphic>
          <a:graphicData uri="http://schemas.openxmlformats.org/presentationml/2006/ole">
            <mc:AlternateContent xmlns:mc="http://schemas.openxmlformats.org/markup-compatibility/2006">
              <mc:Choice xmlns:v="urn:schemas-microsoft-com:vml" Requires="v">
                <p:oleObj name="Equation" r:id="rId5" imgW="1815840" imgH="253800" progId="Equation.3">
                  <p:embed/>
                </p:oleObj>
              </mc:Choice>
              <mc:Fallback>
                <p:oleObj name="Equation" r:id="rId5" imgW="1815840" imgH="253800" progId="Equation.3">
                  <p:embed/>
                  <p:pic>
                    <p:nvPicPr>
                      <p:cNvPr id="102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1808163"/>
                        <a:ext cx="3962400" cy="554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7"/>
          <p:cNvGraphicFramePr>
            <a:graphicFrameLocks noChangeAspect="1"/>
          </p:cNvGraphicFramePr>
          <p:nvPr/>
        </p:nvGraphicFramePr>
        <p:xfrm>
          <a:off x="2514600" y="3352800"/>
          <a:ext cx="1754188" cy="388938"/>
        </p:xfrm>
        <a:graphic>
          <a:graphicData uri="http://schemas.openxmlformats.org/presentationml/2006/ole">
            <mc:AlternateContent xmlns:mc="http://schemas.openxmlformats.org/markup-compatibility/2006">
              <mc:Choice xmlns:v="urn:schemas-microsoft-com:vml" Requires="v">
                <p:oleObj name="Equation" r:id="rId7" imgW="799920" imgH="177480" progId="Equation.3">
                  <p:embed/>
                </p:oleObj>
              </mc:Choice>
              <mc:Fallback>
                <p:oleObj name="Equation" r:id="rId7" imgW="799920" imgH="177480" progId="Equation.3">
                  <p:embed/>
                  <p:pic>
                    <p:nvPicPr>
                      <p:cNvPr id="1028"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4600" y="3352800"/>
                        <a:ext cx="1754188" cy="388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9" name="Object 8"/>
          <p:cNvGraphicFramePr>
            <a:graphicFrameLocks noChangeAspect="1"/>
          </p:cNvGraphicFramePr>
          <p:nvPr/>
        </p:nvGraphicFramePr>
        <p:xfrm>
          <a:off x="2133600" y="4094163"/>
          <a:ext cx="3763963" cy="554037"/>
        </p:xfrm>
        <a:graphic>
          <a:graphicData uri="http://schemas.openxmlformats.org/presentationml/2006/ole">
            <mc:AlternateContent xmlns:mc="http://schemas.openxmlformats.org/markup-compatibility/2006">
              <mc:Choice xmlns:v="urn:schemas-microsoft-com:vml" Requires="v">
                <p:oleObj name="Equation" r:id="rId9" imgW="1726920" imgH="253800" progId="Equation.3">
                  <p:embed/>
                </p:oleObj>
              </mc:Choice>
              <mc:Fallback>
                <p:oleObj name="Equation" r:id="rId9" imgW="1726920" imgH="253800" progId="Equation.3">
                  <p:embed/>
                  <p:pic>
                    <p:nvPicPr>
                      <p:cNvPr id="1029"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3600" y="4094163"/>
                        <a:ext cx="3763963" cy="554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0" name="Object 9"/>
          <p:cNvGraphicFramePr>
            <a:graphicFrameLocks noChangeAspect="1"/>
          </p:cNvGraphicFramePr>
          <p:nvPr/>
        </p:nvGraphicFramePr>
        <p:xfrm>
          <a:off x="3611563" y="6172200"/>
          <a:ext cx="1798637" cy="457200"/>
        </p:xfrm>
        <a:graphic>
          <a:graphicData uri="http://schemas.openxmlformats.org/presentationml/2006/ole">
            <mc:AlternateContent xmlns:mc="http://schemas.openxmlformats.org/markup-compatibility/2006">
              <mc:Choice xmlns:v="urn:schemas-microsoft-com:vml" Requires="v">
                <p:oleObj name="Equation" r:id="rId11" imgW="698400" imgH="177480" progId="Equation.3">
                  <p:embed/>
                </p:oleObj>
              </mc:Choice>
              <mc:Fallback>
                <p:oleObj name="Equation" r:id="rId11" imgW="698400" imgH="177480" progId="Equation.3">
                  <p:embed/>
                  <p:pic>
                    <p:nvPicPr>
                      <p:cNvPr id="103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11563" y="6172200"/>
                        <a:ext cx="1798637"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lide Number Placeholder 1">
            <a:extLst>
              <a:ext uri="{FF2B5EF4-FFF2-40B4-BE49-F238E27FC236}">
                <a16:creationId xmlns:a16="http://schemas.microsoft.com/office/drawing/2014/main" id="{D1B9508F-063A-4AA0-A022-C62E8360F063}"/>
              </a:ext>
            </a:extLst>
          </p:cNvPr>
          <p:cNvSpPr>
            <a:spLocks noGrp="1"/>
          </p:cNvSpPr>
          <p:nvPr>
            <p:ph type="sldNum" sz="quarter" idx="12"/>
          </p:nvPr>
        </p:nvSpPr>
        <p:spPr/>
        <p:txBody>
          <a:bodyPr/>
          <a:lstStyle/>
          <a:p>
            <a:pPr>
              <a:defRPr/>
            </a:pPr>
            <a:fld id="{6937DD40-DFFD-4D82-A3F2-C2D3625F937C}" type="slidenum">
              <a:rPr lang="en-US" smtClean="0"/>
              <a:pPr>
                <a:defRPr/>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1"/>
          <p:cNvSpPr txBox="1">
            <a:spLocks noChangeArrowheads="1"/>
          </p:cNvSpPr>
          <p:nvPr/>
        </p:nvSpPr>
        <p:spPr bwMode="auto">
          <a:xfrm>
            <a:off x="0" y="685800"/>
            <a:ext cx="9144000" cy="4832350"/>
          </a:xfrm>
          <a:prstGeom prst="rect">
            <a:avLst/>
          </a:prstGeom>
          <a:noFill/>
          <a:ln w="9525">
            <a:noFill/>
            <a:miter lim="800000"/>
            <a:headEnd/>
            <a:tailEnd/>
          </a:ln>
        </p:spPr>
        <p:txBody>
          <a:bodyPr>
            <a:spAutoFit/>
          </a:bodyPr>
          <a:lstStyle/>
          <a:p>
            <a:r>
              <a:rPr lang="en-US" sz="2800"/>
              <a:t>For a gas expanding against an external pressure P, </a:t>
            </a:r>
            <a:r>
              <a:rPr lang="el-GR" sz="2800"/>
              <a:t>Δ</a:t>
            </a:r>
            <a:r>
              <a:rPr lang="en-US" sz="2800"/>
              <a:t>V is positive and w is negative, since work flows out of the system.</a:t>
            </a:r>
          </a:p>
          <a:p>
            <a:endParaRPr lang="en-US" sz="2800"/>
          </a:p>
          <a:p>
            <a:r>
              <a:rPr lang="en-US" sz="2800"/>
              <a:t>When a gas is compressed, </a:t>
            </a:r>
            <a:r>
              <a:rPr lang="el-GR" sz="2800"/>
              <a:t>Δ</a:t>
            </a:r>
            <a:r>
              <a:rPr lang="en-US" sz="2800"/>
              <a:t>V is negative and w is positive, since work flows into the system.</a:t>
            </a:r>
          </a:p>
          <a:p>
            <a:endParaRPr lang="en-US" sz="2800"/>
          </a:p>
          <a:p>
            <a:r>
              <a:rPr lang="en-US" sz="2800"/>
              <a:t>P in P</a:t>
            </a:r>
            <a:r>
              <a:rPr lang="el-GR" sz="2800"/>
              <a:t>Δ</a:t>
            </a:r>
            <a:r>
              <a:rPr lang="en-US" sz="2800"/>
              <a:t>V refers to the external pressure. The pressure that causes a compression or that resists an expansion.</a:t>
            </a:r>
          </a:p>
          <a:p>
            <a:pPr>
              <a:buFont typeface="Wingdings" pitchFamily="2" charset="2"/>
              <a:buChar char="Ø"/>
            </a:pPr>
            <a:endParaRPr lang="en-US" sz="2800"/>
          </a:p>
          <a:p>
            <a:r>
              <a:rPr lang="en-US" sz="2800"/>
              <a:t>The work accompanying a change in volume of a gas is often called “PV work”.</a:t>
            </a:r>
          </a:p>
        </p:txBody>
      </p:sp>
      <p:sp>
        <p:nvSpPr>
          <p:cNvPr id="2" name="Slide Number Placeholder 1">
            <a:extLst>
              <a:ext uri="{FF2B5EF4-FFF2-40B4-BE49-F238E27FC236}">
                <a16:creationId xmlns:a16="http://schemas.microsoft.com/office/drawing/2014/main" id="{AAEC501F-25DC-414E-B5F3-D4B1AF3B2193}"/>
              </a:ext>
            </a:extLst>
          </p:cNvPr>
          <p:cNvSpPr>
            <a:spLocks noGrp="1"/>
          </p:cNvSpPr>
          <p:nvPr>
            <p:ph type="sldNum" sz="quarter" idx="12"/>
          </p:nvPr>
        </p:nvSpPr>
        <p:spPr/>
        <p:txBody>
          <a:bodyPr/>
          <a:lstStyle/>
          <a:p>
            <a:pPr>
              <a:defRPr/>
            </a:pPr>
            <a:fld id="{6937DD40-DFFD-4D82-A3F2-C2D3625F937C}" type="slidenum">
              <a:rPr lang="en-US" smtClean="0"/>
              <a:pPr>
                <a:defRPr/>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cstate="print"/>
          <a:srcRect/>
          <a:stretch>
            <a:fillRect/>
          </a:stretch>
        </p:blipFill>
        <p:spPr bwMode="auto">
          <a:xfrm>
            <a:off x="0" y="2057400"/>
            <a:ext cx="9144000" cy="2743200"/>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1BCAA4D0-D951-48DC-8A3E-8CE939FD3E11}"/>
              </a:ext>
            </a:extLst>
          </p:cNvPr>
          <p:cNvSpPr>
            <a:spLocks noGrp="1"/>
          </p:cNvSpPr>
          <p:nvPr>
            <p:ph type="sldNum" sz="quarter" idx="12"/>
          </p:nvPr>
        </p:nvSpPr>
        <p:spPr/>
        <p:txBody>
          <a:bodyPr/>
          <a:lstStyle/>
          <a:p>
            <a:pPr>
              <a:defRPr/>
            </a:pPr>
            <a:fld id="{C9C838DD-5C7D-4CD6-8DEC-B596D2FAE3D3}" type="slidenum">
              <a:rPr lang="en-US" smtClean="0"/>
              <a:pPr>
                <a:defRPr/>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3"/>
          <p:cNvPicPr>
            <a:picLocks noChangeAspect="1" noChangeArrowheads="1"/>
          </p:cNvPicPr>
          <p:nvPr/>
        </p:nvPicPr>
        <p:blipFill>
          <a:blip r:embed="rId2" cstate="print"/>
          <a:srcRect/>
          <a:stretch>
            <a:fillRect/>
          </a:stretch>
        </p:blipFill>
        <p:spPr bwMode="auto">
          <a:xfrm>
            <a:off x="76200" y="179388"/>
            <a:ext cx="8997950" cy="6678612"/>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585ECC3E-B638-4B21-991D-36274E03ECEC}"/>
              </a:ext>
            </a:extLst>
          </p:cNvPr>
          <p:cNvSpPr>
            <a:spLocks noGrp="1"/>
          </p:cNvSpPr>
          <p:nvPr>
            <p:ph type="sldNum" sz="quarter" idx="12"/>
          </p:nvPr>
        </p:nvSpPr>
        <p:spPr/>
        <p:txBody>
          <a:bodyPr/>
          <a:lstStyle/>
          <a:p>
            <a:pPr>
              <a:defRPr/>
            </a:pPr>
            <a:fld id="{C9C838DD-5C7D-4CD6-8DEC-B596D2FAE3D3}" type="slidenum">
              <a:rPr lang="en-US" smtClean="0"/>
              <a:pPr>
                <a:defRPr/>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cstate="print"/>
          <a:srcRect/>
          <a:stretch>
            <a:fillRect/>
          </a:stretch>
        </p:blipFill>
        <p:spPr bwMode="auto">
          <a:xfrm>
            <a:off x="152400" y="838200"/>
            <a:ext cx="8839200" cy="4648200"/>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CA23A851-41A0-402D-ABAD-4936E78142C5}"/>
              </a:ext>
            </a:extLst>
          </p:cNvPr>
          <p:cNvSpPr>
            <a:spLocks noGrp="1"/>
          </p:cNvSpPr>
          <p:nvPr>
            <p:ph type="sldNum" sz="quarter" idx="12"/>
          </p:nvPr>
        </p:nvSpPr>
        <p:spPr/>
        <p:txBody>
          <a:bodyPr/>
          <a:lstStyle/>
          <a:p>
            <a:pPr>
              <a:defRPr/>
            </a:pPr>
            <a:fld id="{C9C838DD-5C7D-4CD6-8DEC-B596D2FAE3D3}" type="slidenum">
              <a:rPr lang="en-US" smtClean="0"/>
              <a:pPr>
                <a:defRPr/>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cstate="print"/>
          <a:srcRect/>
          <a:stretch>
            <a:fillRect/>
          </a:stretch>
        </p:blipFill>
        <p:spPr bwMode="auto">
          <a:xfrm>
            <a:off x="0" y="0"/>
            <a:ext cx="9144000" cy="852488"/>
          </a:xfrm>
          <a:prstGeom prst="rect">
            <a:avLst/>
          </a:prstGeom>
          <a:noFill/>
          <a:ln w="9525">
            <a:noFill/>
            <a:miter lim="800000"/>
            <a:headEnd/>
            <a:tailEnd/>
          </a:ln>
        </p:spPr>
      </p:pic>
      <p:sp>
        <p:nvSpPr>
          <p:cNvPr id="3" name="Content Placeholder 2"/>
          <p:cNvSpPr txBox="1">
            <a:spLocks/>
          </p:cNvSpPr>
          <p:nvPr/>
        </p:nvSpPr>
        <p:spPr>
          <a:xfrm>
            <a:off x="0" y="762000"/>
            <a:ext cx="9144000" cy="6096000"/>
          </a:xfrm>
          <a:prstGeom prst="rect">
            <a:avLst/>
          </a:prstGeom>
        </p:spPr>
        <p:txBody>
          <a:bodyPr/>
          <a:lstStyle/>
          <a:p>
            <a:pPr marL="342900" indent="-342900" eaLnBrk="0" hangingPunct="0">
              <a:spcBef>
                <a:spcPct val="20000"/>
              </a:spcBef>
              <a:buFont typeface="Arial" charset="0"/>
              <a:buNone/>
              <a:defRPr/>
            </a:pPr>
            <a:r>
              <a:rPr lang="en-US" sz="2800" dirty="0">
                <a:latin typeface="+mn-lt"/>
              </a:rPr>
              <a:t>Enthalpy (H) is:</a:t>
            </a:r>
          </a:p>
          <a:p>
            <a:pPr marL="342900" indent="-342900" algn="ctr" eaLnBrk="0" hangingPunct="0">
              <a:spcBef>
                <a:spcPct val="20000"/>
              </a:spcBef>
              <a:buFont typeface="Arial" charset="0"/>
              <a:buNone/>
              <a:defRPr/>
            </a:pPr>
            <a:r>
              <a:rPr lang="en-US" sz="2800" b="1" dirty="0">
                <a:latin typeface="+mn-lt"/>
              </a:rPr>
              <a:t>H = E + PV</a:t>
            </a:r>
          </a:p>
          <a:p>
            <a:pPr marL="342900" indent="-342900" eaLnBrk="0" hangingPunct="0">
              <a:spcBef>
                <a:spcPct val="20000"/>
              </a:spcBef>
              <a:buFont typeface="Arial" charset="0"/>
              <a:buNone/>
              <a:defRPr/>
            </a:pPr>
            <a:r>
              <a:rPr lang="en-US" sz="2800" dirty="0">
                <a:latin typeface="+mn-lt"/>
              </a:rPr>
              <a:t>E: the internal energy of the system</a:t>
            </a:r>
          </a:p>
          <a:p>
            <a:pPr marL="342900" indent="-342900" eaLnBrk="0" hangingPunct="0">
              <a:spcBef>
                <a:spcPct val="20000"/>
              </a:spcBef>
              <a:buFont typeface="Arial" charset="0"/>
              <a:buNone/>
              <a:defRPr/>
            </a:pPr>
            <a:r>
              <a:rPr lang="en-US" sz="2800" dirty="0">
                <a:latin typeface="+mn-lt"/>
              </a:rPr>
              <a:t>P: pressure of the system</a:t>
            </a:r>
          </a:p>
          <a:p>
            <a:pPr marL="342900" indent="-342900" eaLnBrk="0" hangingPunct="0">
              <a:spcBef>
                <a:spcPct val="20000"/>
              </a:spcBef>
              <a:buFont typeface="Arial" charset="0"/>
              <a:buNone/>
              <a:defRPr/>
            </a:pPr>
            <a:r>
              <a:rPr lang="en-US" sz="2800" dirty="0">
                <a:latin typeface="+mn-lt"/>
              </a:rPr>
              <a:t>V: volume of the system</a:t>
            </a:r>
          </a:p>
          <a:p>
            <a:pPr marL="342900" indent="-342900" eaLnBrk="0" hangingPunct="0">
              <a:spcBef>
                <a:spcPct val="20000"/>
              </a:spcBef>
              <a:buFont typeface="Arial" charset="0"/>
              <a:buNone/>
              <a:defRPr/>
            </a:pPr>
            <a:endParaRPr lang="en-US" sz="2800" dirty="0">
              <a:latin typeface="+mn-lt"/>
            </a:endParaRPr>
          </a:p>
          <a:p>
            <a:pPr marL="342900" indent="-342900" eaLnBrk="0" hangingPunct="0">
              <a:spcBef>
                <a:spcPct val="20000"/>
              </a:spcBef>
              <a:buFont typeface="Arial" charset="0"/>
              <a:buNone/>
              <a:defRPr/>
            </a:pPr>
            <a:r>
              <a:rPr lang="en-US" sz="2800" dirty="0">
                <a:latin typeface="+mn-lt"/>
              </a:rPr>
              <a:t>Enthalpy is a state function.</a:t>
            </a:r>
          </a:p>
          <a:p>
            <a:pPr>
              <a:defRPr/>
            </a:pPr>
            <a:endParaRPr lang="en-US" sz="2800" dirty="0"/>
          </a:p>
          <a:p>
            <a:pPr>
              <a:defRPr/>
            </a:pPr>
            <a:r>
              <a:rPr lang="en-US" sz="2800" dirty="0"/>
              <a:t>Consider a process carried out at constant pressure, where the only work allowed is PV work (w = - PΔV):</a:t>
            </a:r>
          </a:p>
          <a:p>
            <a:pPr>
              <a:defRPr/>
            </a:pPr>
            <a:r>
              <a:rPr lang="en-US" sz="2800" dirty="0"/>
              <a:t>ΔE = q</a:t>
            </a:r>
            <a:r>
              <a:rPr lang="en-US" sz="2800" baseline="-25000" dirty="0"/>
              <a:t>p</a:t>
            </a:r>
            <a:r>
              <a:rPr lang="en-US" sz="2800" dirty="0"/>
              <a:t> + w = q</a:t>
            </a:r>
            <a:r>
              <a:rPr lang="en-US" sz="2800" baseline="-25000" dirty="0"/>
              <a:t>p</a:t>
            </a:r>
            <a:r>
              <a:rPr lang="en-US" sz="2800" dirty="0"/>
              <a:t> – P</a:t>
            </a:r>
            <a:r>
              <a:rPr lang="el-GR" sz="2800" dirty="0"/>
              <a:t>Δ</a:t>
            </a:r>
            <a:r>
              <a:rPr lang="en-US" sz="2800" dirty="0"/>
              <a:t>V</a:t>
            </a:r>
          </a:p>
          <a:p>
            <a:pPr>
              <a:defRPr/>
            </a:pPr>
            <a:r>
              <a:rPr lang="en-US" sz="2800" dirty="0"/>
              <a:t>→ q</a:t>
            </a:r>
            <a:r>
              <a:rPr lang="en-US" sz="2800" baseline="-25000" dirty="0"/>
              <a:t>p</a:t>
            </a:r>
            <a:r>
              <a:rPr lang="en-US" sz="2800" dirty="0"/>
              <a:t> = </a:t>
            </a:r>
            <a:r>
              <a:rPr lang="el-GR" sz="2800" dirty="0"/>
              <a:t>Δ</a:t>
            </a:r>
            <a:r>
              <a:rPr lang="en-US" sz="2800" dirty="0"/>
              <a:t>E + P</a:t>
            </a:r>
            <a:r>
              <a:rPr lang="el-GR" sz="2800" dirty="0"/>
              <a:t>Δ</a:t>
            </a:r>
            <a:r>
              <a:rPr lang="en-US" sz="2800" dirty="0"/>
              <a:t>V</a:t>
            </a:r>
          </a:p>
          <a:p>
            <a:pPr>
              <a:defRPr/>
            </a:pPr>
            <a:r>
              <a:rPr lang="en-US" sz="2800" dirty="0"/>
              <a:t>where q</a:t>
            </a:r>
            <a:r>
              <a:rPr lang="en-US" sz="2800" baseline="-25000" dirty="0"/>
              <a:t>p</a:t>
            </a:r>
            <a:r>
              <a:rPr lang="en-US" sz="2800" dirty="0"/>
              <a:t> is the heat at constant pressure.</a:t>
            </a:r>
            <a:endParaRPr lang="en-US" sz="2800" dirty="0">
              <a:latin typeface="+mn-lt"/>
            </a:endParaRPr>
          </a:p>
        </p:txBody>
      </p:sp>
      <p:sp>
        <p:nvSpPr>
          <p:cNvPr id="2" name="Slide Number Placeholder 1">
            <a:extLst>
              <a:ext uri="{FF2B5EF4-FFF2-40B4-BE49-F238E27FC236}">
                <a16:creationId xmlns:a16="http://schemas.microsoft.com/office/drawing/2014/main" id="{094BF15E-EB03-4919-8D81-01BDB770E8E1}"/>
              </a:ext>
            </a:extLst>
          </p:cNvPr>
          <p:cNvSpPr>
            <a:spLocks noGrp="1"/>
          </p:cNvSpPr>
          <p:nvPr>
            <p:ph type="sldNum" sz="quarter" idx="12"/>
          </p:nvPr>
        </p:nvSpPr>
        <p:spPr/>
        <p:txBody>
          <a:bodyPr/>
          <a:lstStyle/>
          <a:p>
            <a:pPr>
              <a:defRPr/>
            </a:pPr>
            <a:fld id="{6937DD40-DFFD-4D82-A3F2-C2D3625F937C}" type="slidenum">
              <a:rPr lang="en-US" smtClean="0"/>
              <a:pPr>
                <a:defRPr/>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Box 1"/>
          <p:cNvSpPr txBox="1">
            <a:spLocks noChangeArrowheads="1"/>
          </p:cNvSpPr>
          <p:nvPr/>
        </p:nvSpPr>
        <p:spPr bwMode="auto">
          <a:xfrm>
            <a:off x="0" y="0"/>
            <a:ext cx="9144000" cy="6986588"/>
          </a:xfrm>
          <a:prstGeom prst="rect">
            <a:avLst/>
          </a:prstGeom>
          <a:noFill/>
          <a:ln w="9525">
            <a:noFill/>
            <a:miter lim="800000"/>
            <a:headEnd/>
            <a:tailEnd/>
          </a:ln>
        </p:spPr>
        <p:txBody>
          <a:bodyPr>
            <a:spAutoFit/>
          </a:bodyPr>
          <a:lstStyle/>
          <a:p>
            <a:r>
              <a:rPr lang="en-US" sz="2800"/>
              <a:t>From the definition of enthalpy H = E + PV:</a:t>
            </a:r>
          </a:p>
          <a:p>
            <a:r>
              <a:rPr lang="en-US" sz="2800"/>
              <a:t>ΔH = </a:t>
            </a:r>
            <a:r>
              <a:rPr lang="el-GR" sz="2800"/>
              <a:t>Δ</a:t>
            </a:r>
            <a:r>
              <a:rPr lang="en-US" sz="2800"/>
              <a:t>E + </a:t>
            </a:r>
            <a:r>
              <a:rPr lang="el-GR" sz="2800"/>
              <a:t>Δ</a:t>
            </a:r>
            <a:r>
              <a:rPr lang="en-US" sz="2800"/>
              <a:t>(PV)</a:t>
            </a:r>
          </a:p>
          <a:p>
            <a:r>
              <a:rPr lang="en-US" sz="2800"/>
              <a:t>At constant pressure </a:t>
            </a:r>
          </a:p>
          <a:p>
            <a:r>
              <a:rPr lang="en-US" sz="2800"/>
              <a:t>ΔH = </a:t>
            </a:r>
            <a:r>
              <a:rPr lang="el-GR" sz="2800"/>
              <a:t>Δ</a:t>
            </a:r>
            <a:r>
              <a:rPr lang="en-US" sz="2800"/>
              <a:t>E + P</a:t>
            </a:r>
            <a:r>
              <a:rPr lang="el-GR" sz="2800"/>
              <a:t>Δ</a:t>
            </a:r>
            <a:r>
              <a:rPr lang="en-US" sz="2800"/>
              <a:t>V</a:t>
            </a:r>
          </a:p>
          <a:p>
            <a:r>
              <a:rPr lang="en-US" sz="2800"/>
              <a:t>This expression is identical to q</a:t>
            </a:r>
            <a:r>
              <a:rPr lang="en-US" sz="2800" baseline="-25000"/>
              <a:t>p</a:t>
            </a:r>
            <a:r>
              <a:rPr lang="en-US" sz="2800"/>
              <a:t> = </a:t>
            </a:r>
            <a:r>
              <a:rPr lang="el-GR" sz="2800"/>
              <a:t>Δ</a:t>
            </a:r>
            <a:r>
              <a:rPr lang="en-US" sz="2800"/>
              <a:t>E + P</a:t>
            </a:r>
            <a:r>
              <a:rPr lang="el-GR" sz="2800"/>
              <a:t>Δ</a:t>
            </a:r>
            <a:r>
              <a:rPr lang="en-US" sz="2800"/>
              <a:t>V  → </a:t>
            </a:r>
            <a:r>
              <a:rPr lang="en-US" sz="2800" b="1"/>
              <a:t>ΔH = q</a:t>
            </a:r>
            <a:r>
              <a:rPr lang="en-US" sz="2800" b="1" baseline="-25000"/>
              <a:t>p</a:t>
            </a:r>
          </a:p>
          <a:p>
            <a:endParaRPr lang="en-US" sz="2800"/>
          </a:p>
          <a:p>
            <a:r>
              <a:rPr lang="en-US" sz="2800" i="1"/>
              <a:t>At constant pressure (where only PV work is allowed), the change in enthalpy (</a:t>
            </a:r>
            <a:r>
              <a:rPr lang="el-GR" sz="2800" i="1"/>
              <a:t>Δ</a:t>
            </a:r>
            <a:r>
              <a:rPr lang="en-US" sz="2800" i="1"/>
              <a:t>H) of the system is equal to the energy flow as heat.</a:t>
            </a:r>
          </a:p>
          <a:p>
            <a:endParaRPr lang="en-US" sz="2800" i="1"/>
          </a:p>
          <a:p>
            <a:r>
              <a:rPr lang="en-US" sz="2800"/>
              <a:t>For a chemical reaction, the enthalpy change is given by:</a:t>
            </a:r>
          </a:p>
          <a:p>
            <a:pPr algn="ctr"/>
            <a:r>
              <a:rPr lang="en-US" sz="2800" b="1"/>
              <a:t>ΔH = H</a:t>
            </a:r>
            <a:r>
              <a:rPr lang="en-US" sz="2800" b="1" baseline="-25000"/>
              <a:t>products</a:t>
            </a:r>
            <a:r>
              <a:rPr lang="en-US" sz="2800" b="1"/>
              <a:t> – H</a:t>
            </a:r>
            <a:r>
              <a:rPr lang="en-US" sz="2800" b="1" baseline="-25000"/>
              <a:t>reactants</a:t>
            </a:r>
          </a:p>
          <a:p>
            <a:r>
              <a:rPr lang="en-US" sz="2800"/>
              <a:t>H</a:t>
            </a:r>
            <a:r>
              <a:rPr lang="en-US" sz="2800" baseline="-25000"/>
              <a:t>products</a:t>
            </a:r>
            <a:r>
              <a:rPr lang="en-US" sz="2800"/>
              <a:t> &gt; H</a:t>
            </a:r>
            <a:r>
              <a:rPr lang="en-US" sz="2800" baseline="-25000"/>
              <a:t>reactants </a:t>
            </a:r>
            <a:r>
              <a:rPr lang="en-US" sz="2800"/>
              <a:t>→ </a:t>
            </a:r>
            <a:r>
              <a:rPr lang="el-GR" sz="2800"/>
              <a:t>Δ</a:t>
            </a:r>
            <a:r>
              <a:rPr lang="en-US" sz="2800"/>
              <a:t>H &gt; 0 → heat absorbed by the system → the reaction is endothermic</a:t>
            </a:r>
          </a:p>
          <a:p>
            <a:r>
              <a:rPr lang="en-US" sz="2800"/>
              <a:t>H</a:t>
            </a:r>
            <a:r>
              <a:rPr lang="en-US" sz="2800" baseline="-25000"/>
              <a:t>products</a:t>
            </a:r>
            <a:r>
              <a:rPr lang="en-US" sz="2800"/>
              <a:t> &lt; H</a:t>
            </a:r>
            <a:r>
              <a:rPr lang="en-US" sz="2800" baseline="-25000"/>
              <a:t>reactants </a:t>
            </a:r>
            <a:r>
              <a:rPr lang="en-US" sz="2800"/>
              <a:t> → </a:t>
            </a:r>
            <a:r>
              <a:rPr lang="el-GR" sz="2800"/>
              <a:t>Δ</a:t>
            </a:r>
            <a:r>
              <a:rPr lang="en-US" sz="2800"/>
              <a:t>H &lt; 0 → heat is generated by the system → the reaction is exothermic</a:t>
            </a:r>
            <a:endParaRPr lang="en-US" sz="2800" i="1"/>
          </a:p>
        </p:txBody>
      </p:sp>
      <p:sp>
        <p:nvSpPr>
          <p:cNvPr id="2" name="Slide Number Placeholder 1">
            <a:extLst>
              <a:ext uri="{FF2B5EF4-FFF2-40B4-BE49-F238E27FC236}">
                <a16:creationId xmlns:a16="http://schemas.microsoft.com/office/drawing/2014/main" id="{B9FC100E-75F3-4FCE-91B6-3EFD63299C6F}"/>
              </a:ext>
            </a:extLst>
          </p:cNvPr>
          <p:cNvSpPr>
            <a:spLocks noGrp="1"/>
          </p:cNvSpPr>
          <p:nvPr>
            <p:ph type="sldNum" sz="quarter" idx="12"/>
          </p:nvPr>
        </p:nvSpPr>
        <p:spPr/>
        <p:txBody>
          <a:bodyPr/>
          <a:lstStyle/>
          <a:p>
            <a:pPr>
              <a:defRPr/>
            </a:pPr>
            <a:fld id="{6937DD40-DFFD-4D82-A3F2-C2D3625F937C}" type="slidenum">
              <a:rPr lang="en-US" smtClean="0"/>
              <a:pPr>
                <a:defRPr/>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0" y="0"/>
            <a:ext cx="9144000" cy="868363"/>
          </a:xfrm>
          <a:prstGeom prst="rect">
            <a:avLst/>
          </a:prstGeom>
          <a:noFill/>
          <a:ln w="9525">
            <a:noFill/>
            <a:miter lim="800000"/>
            <a:headEnd/>
            <a:tailEnd/>
          </a:ln>
        </p:spPr>
      </p:pic>
      <p:sp>
        <p:nvSpPr>
          <p:cNvPr id="9219" name="TextBox 2"/>
          <p:cNvSpPr txBox="1">
            <a:spLocks noChangeArrowheads="1"/>
          </p:cNvSpPr>
          <p:nvPr/>
        </p:nvSpPr>
        <p:spPr bwMode="auto">
          <a:xfrm>
            <a:off x="0" y="990600"/>
            <a:ext cx="9144000" cy="3970338"/>
          </a:xfrm>
          <a:prstGeom prst="rect">
            <a:avLst/>
          </a:prstGeom>
          <a:noFill/>
          <a:ln w="9525">
            <a:noFill/>
            <a:miter lim="800000"/>
            <a:headEnd/>
            <a:tailEnd/>
          </a:ln>
        </p:spPr>
        <p:txBody>
          <a:bodyPr>
            <a:spAutoFit/>
          </a:bodyPr>
          <a:lstStyle/>
          <a:p>
            <a:r>
              <a:rPr lang="en-US" sz="2800" b="1"/>
              <a:t>Energy</a:t>
            </a:r>
            <a:r>
              <a:rPr lang="en-US" sz="2800"/>
              <a:t> is the capacity to do work or to produce heat.</a:t>
            </a:r>
          </a:p>
          <a:p>
            <a:endParaRPr lang="en-US" sz="2800"/>
          </a:p>
          <a:p>
            <a:r>
              <a:rPr lang="en-US" sz="2800"/>
              <a:t>Energy is conserved.</a:t>
            </a:r>
          </a:p>
          <a:p>
            <a:endParaRPr lang="en-US" sz="2800"/>
          </a:p>
          <a:p>
            <a:r>
              <a:rPr lang="en-US" sz="2800"/>
              <a:t>The </a:t>
            </a:r>
            <a:r>
              <a:rPr lang="en-US" sz="2800" b="1"/>
              <a:t>law of conservation of energy </a:t>
            </a:r>
            <a:r>
              <a:rPr lang="en-US" sz="2800"/>
              <a:t>states that energy can be converted from one form to another but can be neither created nor destroyed.</a:t>
            </a:r>
          </a:p>
          <a:p>
            <a:endParaRPr lang="en-US" sz="2800"/>
          </a:p>
          <a:p>
            <a:r>
              <a:rPr lang="en-US" sz="2800"/>
              <a:t>The energy of the universe is constant.</a:t>
            </a:r>
          </a:p>
        </p:txBody>
      </p:sp>
      <p:sp>
        <p:nvSpPr>
          <p:cNvPr id="2" name="Slide Number Placeholder 1">
            <a:extLst>
              <a:ext uri="{FF2B5EF4-FFF2-40B4-BE49-F238E27FC236}">
                <a16:creationId xmlns:a16="http://schemas.microsoft.com/office/drawing/2014/main" id="{4FFD8425-8F8A-4321-8886-BD8756FE6C6A}"/>
              </a:ext>
            </a:extLst>
          </p:cNvPr>
          <p:cNvSpPr>
            <a:spLocks noGrp="1"/>
          </p:cNvSpPr>
          <p:nvPr>
            <p:ph type="sldNum" sz="quarter" idx="12"/>
          </p:nvPr>
        </p:nvSpPr>
        <p:spPr/>
        <p:txBody>
          <a:bodyPr/>
          <a:lstStyle/>
          <a:p>
            <a:pPr>
              <a:defRPr/>
            </a:pPr>
            <a:fld id="{6937DD40-DFFD-4D82-A3F2-C2D3625F937C}" type="slidenum">
              <a:rPr lang="en-US" smtClean="0"/>
              <a:pPr>
                <a:defRPr/>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cstate="print"/>
          <a:srcRect/>
          <a:stretch>
            <a:fillRect/>
          </a:stretch>
        </p:blipFill>
        <p:spPr bwMode="auto">
          <a:xfrm>
            <a:off x="0" y="0"/>
            <a:ext cx="9144000" cy="838200"/>
          </a:xfrm>
          <a:prstGeom prst="rect">
            <a:avLst/>
          </a:prstGeom>
          <a:noFill/>
          <a:ln w="9525">
            <a:noFill/>
            <a:miter lim="800000"/>
            <a:headEnd/>
            <a:tailEnd/>
          </a:ln>
        </p:spPr>
      </p:pic>
      <p:sp>
        <p:nvSpPr>
          <p:cNvPr id="26627" name="TextBox 2"/>
          <p:cNvSpPr txBox="1">
            <a:spLocks noChangeArrowheads="1"/>
          </p:cNvSpPr>
          <p:nvPr/>
        </p:nvSpPr>
        <p:spPr bwMode="auto">
          <a:xfrm>
            <a:off x="0" y="1154113"/>
            <a:ext cx="9144000" cy="4400550"/>
          </a:xfrm>
          <a:prstGeom prst="rect">
            <a:avLst/>
          </a:prstGeom>
          <a:noFill/>
          <a:ln w="9525">
            <a:noFill/>
            <a:miter lim="800000"/>
            <a:headEnd/>
            <a:tailEnd/>
          </a:ln>
        </p:spPr>
        <p:txBody>
          <a:bodyPr>
            <a:spAutoFit/>
          </a:bodyPr>
          <a:lstStyle/>
          <a:p>
            <a:r>
              <a:rPr lang="en-US" sz="2800"/>
              <a:t>The heat associated with a chemical reaction can be determined experimentally using a </a:t>
            </a:r>
            <a:r>
              <a:rPr lang="en-US" sz="2800" b="1"/>
              <a:t>calorimeter</a:t>
            </a:r>
            <a:r>
              <a:rPr lang="en-US" sz="2800"/>
              <a:t>.</a:t>
            </a:r>
          </a:p>
          <a:p>
            <a:endParaRPr lang="en-US" sz="2800"/>
          </a:p>
          <a:p>
            <a:r>
              <a:rPr lang="en-US" sz="2800" b="1"/>
              <a:t>Calorimetry</a:t>
            </a:r>
            <a:r>
              <a:rPr lang="en-US" sz="2800"/>
              <a:t>, the science of measuring heat, is based on observing the temperature change when a body absorbs or discharges energy as heat.</a:t>
            </a:r>
          </a:p>
          <a:p>
            <a:endParaRPr lang="en-US" sz="2800"/>
          </a:p>
          <a:p>
            <a:r>
              <a:rPr lang="en-US" sz="2800"/>
              <a:t>The </a:t>
            </a:r>
            <a:r>
              <a:rPr lang="en-US" sz="2800" b="1"/>
              <a:t>heat capacity </a:t>
            </a:r>
            <a:r>
              <a:rPr lang="en-US" sz="2800"/>
              <a:t>of a substance is defined as</a:t>
            </a:r>
          </a:p>
          <a:p>
            <a:endParaRPr lang="en-US" sz="2800"/>
          </a:p>
          <a:p>
            <a:endParaRPr lang="en-US" sz="2800"/>
          </a:p>
        </p:txBody>
      </p:sp>
      <p:pic>
        <p:nvPicPr>
          <p:cNvPr id="26628" name="Picture 3"/>
          <p:cNvPicPr>
            <a:picLocks noChangeAspect="1" noChangeArrowheads="1"/>
          </p:cNvPicPr>
          <p:nvPr/>
        </p:nvPicPr>
        <p:blipFill>
          <a:blip r:embed="rId3" cstate="print"/>
          <a:srcRect/>
          <a:stretch>
            <a:fillRect/>
          </a:stretch>
        </p:blipFill>
        <p:spPr bwMode="auto">
          <a:xfrm>
            <a:off x="2286000" y="4811713"/>
            <a:ext cx="4114800" cy="949325"/>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09BECD10-216D-4650-81B2-5D28E01E72F9}"/>
              </a:ext>
            </a:extLst>
          </p:cNvPr>
          <p:cNvSpPr>
            <a:spLocks noGrp="1"/>
          </p:cNvSpPr>
          <p:nvPr>
            <p:ph type="sldNum" sz="quarter" idx="12"/>
          </p:nvPr>
        </p:nvSpPr>
        <p:spPr/>
        <p:txBody>
          <a:bodyPr/>
          <a:lstStyle/>
          <a:p>
            <a:pPr>
              <a:defRPr/>
            </a:pPr>
            <a:fld id="{6937DD40-DFFD-4D82-A3F2-C2D3625F937C}" type="slidenum">
              <a:rPr lang="en-US" smtClean="0"/>
              <a:pPr>
                <a:defRPr/>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2"/>
          <p:cNvSpPr txBox="1">
            <a:spLocks noChangeArrowheads="1"/>
          </p:cNvSpPr>
          <p:nvPr/>
        </p:nvSpPr>
        <p:spPr bwMode="auto">
          <a:xfrm>
            <a:off x="0" y="685800"/>
            <a:ext cx="9144000" cy="4400550"/>
          </a:xfrm>
          <a:prstGeom prst="rect">
            <a:avLst/>
          </a:prstGeom>
          <a:noFill/>
          <a:ln w="9525">
            <a:noFill/>
            <a:miter lim="800000"/>
            <a:headEnd/>
            <a:tailEnd/>
          </a:ln>
        </p:spPr>
        <p:txBody>
          <a:bodyPr>
            <a:spAutoFit/>
          </a:bodyPr>
          <a:lstStyle/>
          <a:p>
            <a:r>
              <a:rPr lang="en-US" sz="2800" dirty="0"/>
              <a:t>In defining the heat capacity of a substance, the amount of substance must be specified.</a:t>
            </a:r>
          </a:p>
          <a:p>
            <a:endParaRPr lang="en-US" sz="2800" dirty="0"/>
          </a:p>
          <a:p>
            <a:r>
              <a:rPr lang="en-US" sz="2800" b="1" dirty="0"/>
              <a:t>Specific heat capacity</a:t>
            </a:r>
            <a:r>
              <a:rPr lang="en-US" sz="2800" dirty="0"/>
              <a:t>: the energy required to raise the temperature of 1 g of a substance by 1⁰C. Units:  J K</a:t>
            </a:r>
            <a:r>
              <a:rPr lang="en-US" sz="2800" baseline="30000" dirty="0"/>
              <a:t>-1</a:t>
            </a:r>
            <a:r>
              <a:rPr lang="en-US" sz="2800" dirty="0"/>
              <a:t> g</a:t>
            </a:r>
            <a:r>
              <a:rPr lang="en-US" sz="2800" baseline="30000" dirty="0"/>
              <a:t>-1</a:t>
            </a:r>
            <a:r>
              <a:rPr lang="en-US" sz="2800" dirty="0"/>
              <a:t> or J ⁰C</a:t>
            </a:r>
            <a:r>
              <a:rPr lang="en-US" sz="2800" baseline="30000" dirty="0"/>
              <a:t>-1</a:t>
            </a:r>
            <a:r>
              <a:rPr lang="en-US" sz="2800" dirty="0"/>
              <a:t> g</a:t>
            </a:r>
            <a:r>
              <a:rPr lang="en-US" sz="2800" baseline="30000" dirty="0"/>
              <a:t>-1</a:t>
            </a:r>
            <a:r>
              <a:rPr lang="en-US" sz="2800" dirty="0"/>
              <a:t>.</a:t>
            </a:r>
          </a:p>
          <a:p>
            <a:endParaRPr lang="en-US" sz="2800" dirty="0"/>
          </a:p>
          <a:p>
            <a:r>
              <a:rPr lang="en-US" sz="2800" b="1" dirty="0"/>
              <a:t>Molar heat capacity</a:t>
            </a:r>
            <a:r>
              <a:rPr lang="en-US" sz="2800" dirty="0"/>
              <a:t>: the energy required to raise the temperature of 1 mole of a substance by 1⁰C. Unit: J K</a:t>
            </a:r>
            <a:r>
              <a:rPr lang="en-US" sz="2800" baseline="30000" dirty="0"/>
              <a:t>-1</a:t>
            </a:r>
            <a:r>
              <a:rPr lang="en-US" sz="2800" dirty="0"/>
              <a:t> mol</a:t>
            </a:r>
            <a:r>
              <a:rPr lang="en-US" sz="2800" baseline="30000" dirty="0"/>
              <a:t>-1</a:t>
            </a:r>
            <a:r>
              <a:rPr lang="en-US" sz="2800" dirty="0"/>
              <a:t> or J ⁰C</a:t>
            </a:r>
            <a:r>
              <a:rPr lang="en-US" sz="2800" baseline="30000" dirty="0"/>
              <a:t>-1</a:t>
            </a:r>
            <a:r>
              <a:rPr lang="en-US" sz="2800" dirty="0"/>
              <a:t> mol</a:t>
            </a:r>
            <a:r>
              <a:rPr lang="en-US" sz="2800" baseline="30000" dirty="0"/>
              <a:t>-1</a:t>
            </a:r>
            <a:r>
              <a:rPr lang="en-US" sz="2800" dirty="0"/>
              <a:t>.</a:t>
            </a:r>
          </a:p>
        </p:txBody>
      </p:sp>
      <p:sp>
        <p:nvSpPr>
          <p:cNvPr id="2" name="Slide Number Placeholder 1">
            <a:extLst>
              <a:ext uri="{FF2B5EF4-FFF2-40B4-BE49-F238E27FC236}">
                <a16:creationId xmlns:a16="http://schemas.microsoft.com/office/drawing/2014/main" id="{0A00718F-D086-4DE9-AADE-4B14152C668A}"/>
              </a:ext>
            </a:extLst>
          </p:cNvPr>
          <p:cNvSpPr>
            <a:spLocks noGrp="1"/>
          </p:cNvSpPr>
          <p:nvPr>
            <p:ph type="sldNum" sz="quarter" idx="12"/>
          </p:nvPr>
        </p:nvSpPr>
        <p:spPr/>
        <p:txBody>
          <a:bodyPr/>
          <a:lstStyle/>
          <a:p>
            <a:pPr>
              <a:defRPr/>
            </a:pPr>
            <a:fld id="{6937DD40-DFFD-4D82-A3F2-C2D3625F937C}" type="slidenum">
              <a:rPr lang="en-US" smtClean="0"/>
              <a:pPr>
                <a:defRPr/>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p:cNvPicPr>
            <a:picLocks/>
          </p:cNvPicPr>
          <p:nvPr/>
        </p:nvPicPr>
        <p:blipFill>
          <a:blip r:embed="rId3" cstate="print"/>
          <a:srcRect/>
          <a:stretch>
            <a:fillRect/>
          </a:stretch>
        </p:blipFill>
        <p:spPr bwMode="auto">
          <a:xfrm>
            <a:off x="254000" y="914400"/>
            <a:ext cx="8636000" cy="5016500"/>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3BD9607B-915A-442D-AFBB-D15AAB2DAF5B}"/>
              </a:ext>
            </a:extLst>
          </p:cNvPr>
          <p:cNvSpPr>
            <a:spLocks noGrp="1"/>
          </p:cNvSpPr>
          <p:nvPr>
            <p:ph type="sldNum" sz="quarter" idx="12"/>
          </p:nvPr>
        </p:nvSpPr>
        <p:spPr/>
        <p:txBody>
          <a:bodyPr/>
          <a:lstStyle/>
          <a:p>
            <a:pPr>
              <a:defRPr/>
            </a:pPr>
            <a:fld id="{6937DD40-DFFD-4D82-A3F2-C2D3625F937C}" type="slidenum">
              <a:rPr lang="en-US" smtClean="0"/>
              <a:pPr>
                <a:defRPr/>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1"/>
          <p:cNvSpPr txBox="1">
            <a:spLocks noChangeArrowheads="1"/>
          </p:cNvSpPr>
          <p:nvPr/>
        </p:nvSpPr>
        <p:spPr bwMode="auto">
          <a:xfrm>
            <a:off x="228600" y="935038"/>
            <a:ext cx="4648200" cy="5694362"/>
          </a:xfrm>
          <a:prstGeom prst="rect">
            <a:avLst/>
          </a:prstGeom>
          <a:noFill/>
          <a:ln w="9525">
            <a:noFill/>
            <a:miter lim="800000"/>
            <a:headEnd/>
            <a:tailEnd/>
          </a:ln>
        </p:spPr>
        <p:txBody>
          <a:bodyPr>
            <a:spAutoFit/>
          </a:bodyPr>
          <a:lstStyle/>
          <a:p>
            <a:r>
              <a:rPr lang="en-US" sz="2800"/>
              <a:t>A </a:t>
            </a:r>
            <a:r>
              <a:rPr lang="en-US" sz="2800" b="1"/>
              <a:t>constant pressure calorimeter</a:t>
            </a:r>
            <a:r>
              <a:rPr lang="en-US" sz="2800"/>
              <a:t> is used to determine the changes in enthalpy occurring in solution.</a:t>
            </a:r>
          </a:p>
          <a:p>
            <a:endParaRPr lang="en-US" sz="2800"/>
          </a:p>
          <a:p>
            <a:r>
              <a:rPr lang="en-US" sz="2800"/>
              <a:t>In a constant pressure calorimeter, the pressure (atmospheric pressure) remains constant during the process.</a:t>
            </a:r>
          </a:p>
          <a:p>
            <a:endParaRPr lang="en-US" sz="2800"/>
          </a:p>
          <a:p>
            <a:r>
              <a:rPr lang="en-US" sz="2800"/>
              <a:t>The change in enthalpy equals the heat.</a:t>
            </a:r>
          </a:p>
        </p:txBody>
      </p:sp>
      <p:pic>
        <p:nvPicPr>
          <p:cNvPr id="29699" name="Picture 1"/>
          <p:cNvPicPr>
            <a:picLocks/>
          </p:cNvPicPr>
          <p:nvPr/>
        </p:nvPicPr>
        <p:blipFill>
          <a:blip r:embed="rId2" cstate="print"/>
          <a:srcRect/>
          <a:stretch>
            <a:fillRect/>
          </a:stretch>
        </p:blipFill>
        <p:spPr bwMode="auto">
          <a:xfrm>
            <a:off x="4800600" y="304800"/>
            <a:ext cx="4191000" cy="6350000"/>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DCFC54D3-00E8-4E6E-BF81-904B5822FF40}"/>
              </a:ext>
            </a:extLst>
          </p:cNvPr>
          <p:cNvSpPr>
            <a:spLocks noGrp="1"/>
          </p:cNvSpPr>
          <p:nvPr>
            <p:ph type="sldNum" sz="quarter" idx="12"/>
          </p:nvPr>
        </p:nvSpPr>
        <p:spPr/>
        <p:txBody>
          <a:bodyPr/>
          <a:lstStyle/>
          <a:p>
            <a:pPr>
              <a:defRPr/>
            </a:pPr>
            <a:fld id="{6937DD40-DFFD-4D82-A3F2-C2D3625F937C}" type="slidenum">
              <a:rPr lang="en-US" smtClean="0"/>
              <a:pPr>
                <a:defRPr/>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3"/>
          <p:cNvSpPr txBox="1">
            <a:spLocks noChangeArrowheads="1"/>
          </p:cNvSpPr>
          <p:nvPr/>
        </p:nvSpPr>
        <p:spPr bwMode="auto">
          <a:xfrm>
            <a:off x="0" y="200025"/>
            <a:ext cx="9144000" cy="6554788"/>
          </a:xfrm>
          <a:prstGeom prst="rect">
            <a:avLst/>
          </a:prstGeom>
          <a:noFill/>
          <a:ln w="9525">
            <a:noFill/>
            <a:miter lim="800000"/>
            <a:headEnd/>
            <a:tailEnd/>
          </a:ln>
        </p:spPr>
        <p:txBody>
          <a:bodyPr>
            <a:spAutoFit/>
          </a:bodyPr>
          <a:lstStyle/>
          <a:p>
            <a:r>
              <a:rPr lang="en-US" sz="2800" dirty="0"/>
              <a:t>Example:</a:t>
            </a:r>
          </a:p>
          <a:p>
            <a:endParaRPr lang="en-US" sz="2800" dirty="0"/>
          </a:p>
          <a:p>
            <a:r>
              <a:rPr lang="en-US" sz="2800" i="1" dirty="0"/>
              <a:t>Mixing 50.0 </a:t>
            </a:r>
            <a:r>
              <a:rPr lang="en-US" sz="2800" i="1" dirty="0" err="1"/>
              <a:t>mL</a:t>
            </a:r>
            <a:r>
              <a:rPr lang="en-US" sz="2800" i="1" dirty="0"/>
              <a:t> of 1.0 M </a:t>
            </a:r>
            <a:r>
              <a:rPr lang="en-US" sz="2800" i="1" dirty="0" err="1"/>
              <a:t>HCl</a:t>
            </a:r>
            <a:r>
              <a:rPr lang="en-US" sz="2800" i="1" dirty="0"/>
              <a:t> at 25⁰C with 50.0 </a:t>
            </a:r>
            <a:r>
              <a:rPr lang="en-US" sz="2800" i="1" dirty="0" err="1"/>
              <a:t>mL</a:t>
            </a:r>
            <a:r>
              <a:rPr lang="en-US" sz="2800" i="1" dirty="0"/>
              <a:t> of 1.0 M </a:t>
            </a:r>
            <a:r>
              <a:rPr lang="en-US" sz="2800" i="1" dirty="0" err="1"/>
              <a:t>NaOH</a:t>
            </a:r>
            <a:r>
              <a:rPr lang="en-US" sz="2800" i="1" dirty="0"/>
              <a:t> at 25⁰C in a calorimeter, the temperature is observed to increase to 31.9⁰C.</a:t>
            </a:r>
          </a:p>
          <a:p>
            <a:endParaRPr lang="en-US" sz="2800" i="1" dirty="0"/>
          </a:p>
          <a:p>
            <a:r>
              <a:rPr lang="en-US" sz="2800" dirty="0"/>
              <a:t>The net ionic equation for this reaction is:</a:t>
            </a:r>
          </a:p>
          <a:p>
            <a:pPr algn="ctr"/>
            <a:r>
              <a:rPr lang="en-US" sz="2800" dirty="0"/>
              <a:t>H</a:t>
            </a:r>
            <a:r>
              <a:rPr lang="en-US" sz="2800" baseline="30000" dirty="0"/>
              <a:t>+</a:t>
            </a:r>
            <a:r>
              <a:rPr lang="en-US" sz="2800" dirty="0"/>
              <a:t> (</a:t>
            </a:r>
            <a:r>
              <a:rPr lang="en-US" sz="2800" dirty="0" err="1"/>
              <a:t>aq</a:t>
            </a:r>
            <a:r>
              <a:rPr lang="en-US" sz="2800" dirty="0"/>
              <a:t>) + OH</a:t>
            </a:r>
            <a:r>
              <a:rPr lang="en-US" sz="2800" baseline="30000" dirty="0"/>
              <a:t>-</a:t>
            </a:r>
            <a:r>
              <a:rPr lang="en-US" sz="2800" dirty="0"/>
              <a:t> (</a:t>
            </a:r>
            <a:r>
              <a:rPr lang="en-US" sz="2800" dirty="0" err="1"/>
              <a:t>aq</a:t>
            </a:r>
            <a:r>
              <a:rPr lang="en-US" sz="2800" dirty="0"/>
              <a:t>) → H</a:t>
            </a:r>
            <a:r>
              <a:rPr lang="en-US" sz="2800" baseline="-25000" dirty="0"/>
              <a:t>2</a:t>
            </a:r>
            <a:r>
              <a:rPr lang="en-US" sz="2800" dirty="0"/>
              <a:t>O (l)</a:t>
            </a:r>
          </a:p>
          <a:p>
            <a:endParaRPr lang="en-US" sz="2800" dirty="0"/>
          </a:p>
          <a:p>
            <a:r>
              <a:rPr lang="en-US" sz="2800" dirty="0"/>
              <a:t>Since the temperature of the mixed solution increases, the chemical reaction is releasing energy as heat.</a:t>
            </a:r>
          </a:p>
          <a:p>
            <a:endParaRPr lang="en-US" sz="2800" dirty="0"/>
          </a:p>
          <a:p>
            <a:r>
              <a:rPr lang="en-US" sz="2800" dirty="0"/>
              <a:t>The quantity of energy released can be determined from the temperature increase, the mass of the solution, and the specific heat capacity of the solution.</a:t>
            </a:r>
          </a:p>
        </p:txBody>
      </p:sp>
      <p:sp>
        <p:nvSpPr>
          <p:cNvPr id="2" name="Slide Number Placeholder 1">
            <a:extLst>
              <a:ext uri="{FF2B5EF4-FFF2-40B4-BE49-F238E27FC236}">
                <a16:creationId xmlns:a16="http://schemas.microsoft.com/office/drawing/2014/main" id="{402C913D-BE5F-4A4A-A3E4-DA131087C177}"/>
              </a:ext>
            </a:extLst>
          </p:cNvPr>
          <p:cNvSpPr>
            <a:spLocks noGrp="1"/>
          </p:cNvSpPr>
          <p:nvPr>
            <p:ph type="sldNum" sz="quarter" idx="12"/>
          </p:nvPr>
        </p:nvSpPr>
        <p:spPr/>
        <p:txBody>
          <a:bodyPr/>
          <a:lstStyle/>
          <a:p>
            <a:pPr>
              <a:defRPr/>
            </a:pPr>
            <a:fld id="{6937DD40-DFFD-4D82-A3F2-C2D3625F937C}" type="slidenum">
              <a:rPr lang="en-US" smtClean="0"/>
              <a:pPr>
                <a:defRPr/>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cstate="print"/>
          <a:srcRect/>
          <a:stretch>
            <a:fillRect/>
          </a:stretch>
        </p:blipFill>
        <p:spPr bwMode="auto">
          <a:xfrm>
            <a:off x="0" y="1524000"/>
            <a:ext cx="9144000" cy="3597275"/>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635DCD22-62CD-4D03-8A67-939E2BA4985C}"/>
              </a:ext>
            </a:extLst>
          </p:cNvPr>
          <p:cNvSpPr>
            <a:spLocks noGrp="1"/>
          </p:cNvSpPr>
          <p:nvPr>
            <p:ph type="sldNum" sz="quarter" idx="12"/>
          </p:nvPr>
        </p:nvSpPr>
        <p:spPr/>
        <p:txBody>
          <a:bodyPr/>
          <a:lstStyle/>
          <a:p>
            <a:pPr>
              <a:defRPr/>
            </a:pPr>
            <a:fld id="{6937DD40-DFFD-4D82-A3F2-C2D3625F937C}" type="slidenum">
              <a:rPr lang="en-US" smtClean="0"/>
              <a:pPr>
                <a:defRPr/>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cstate="print"/>
          <a:srcRect/>
          <a:stretch>
            <a:fillRect/>
          </a:stretch>
        </p:blipFill>
        <p:spPr bwMode="auto">
          <a:xfrm>
            <a:off x="0" y="598488"/>
            <a:ext cx="9144000" cy="5345112"/>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4BC68DDF-7874-4C53-86DC-0B09928D800A}"/>
              </a:ext>
            </a:extLst>
          </p:cNvPr>
          <p:cNvSpPr>
            <a:spLocks noGrp="1"/>
          </p:cNvSpPr>
          <p:nvPr>
            <p:ph type="sldNum" sz="quarter" idx="12"/>
          </p:nvPr>
        </p:nvSpPr>
        <p:spPr/>
        <p:txBody>
          <a:bodyPr/>
          <a:lstStyle/>
          <a:p>
            <a:pPr>
              <a:defRPr/>
            </a:pPr>
            <a:fld id="{6937DD40-DFFD-4D82-A3F2-C2D3625F937C}" type="slidenum">
              <a:rPr lang="en-US" smtClean="0"/>
              <a:pPr>
                <a:defRPr/>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cstate="print"/>
          <a:srcRect/>
          <a:stretch>
            <a:fillRect/>
          </a:stretch>
        </p:blipFill>
        <p:spPr bwMode="auto">
          <a:xfrm>
            <a:off x="0" y="0"/>
            <a:ext cx="9144000" cy="5268913"/>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FC0E7F37-45E6-4275-8F13-2902C4D65FCE}"/>
              </a:ext>
            </a:extLst>
          </p:cNvPr>
          <p:cNvSpPr>
            <a:spLocks noGrp="1"/>
          </p:cNvSpPr>
          <p:nvPr>
            <p:ph type="sldNum" sz="quarter" idx="12"/>
          </p:nvPr>
        </p:nvSpPr>
        <p:spPr/>
        <p:txBody>
          <a:bodyPr/>
          <a:lstStyle/>
          <a:p>
            <a:pPr>
              <a:defRPr/>
            </a:pPr>
            <a:fld id="{6937DD40-DFFD-4D82-A3F2-C2D3625F937C}" type="slidenum">
              <a:rPr lang="en-US" smtClean="0"/>
              <a:pPr>
                <a:defRPr/>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cstate="print"/>
          <a:srcRect/>
          <a:stretch>
            <a:fillRect/>
          </a:stretch>
        </p:blipFill>
        <p:spPr bwMode="auto">
          <a:xfrm>
            <a:off x="457200" y="0"/>
            <a:ext cx="8188325" cy="6858000"/>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1D4956EE-7AE8-4D23-BE20-4ED8232A0B73}"/>
              </a:ext>
            </a:extLst>
          </p:cNvPr>
          <p:cNvSpPr>
            <a:spLocks noGrp="1"/>
          </p:cNvSpPr>
          <p:nvPr>
            <p:ph type="sldNum" sz="quarter" idx="12"/>
          </p:nvPr>
        </p:nvSpPr>
        <p:spPr/>
        <p:txBody>
          <a:bodyPr/>
          <a:lstStyle/>
          <a:p>
            <a:pPr>
              <a:defRPr/>
            </a:pPr>
            <a:fld id="{6937DD40-DFFD-4D82-A3F2-C2D3625F937C}" type="slidenum">
              <a:rPr lang="en-US" smtClean="0"/>
              <a:pPr>
                <a:defRPr/>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1"/>
          <p:cNvSpPr txBox="1">
            <a:spLocks noChangeArrowheads="1"/>
          </p:cNvSpPr>
          <p:nvPr/>
        </p:nvSpPr>
        <p:spPr bwMode="auto">
          <a:xfrm>
            <a:off x="0" y="0"/>
            <a:ext cx="9144000" cy="5694363"/>
          </a:xfrm>
          <a:prstGeom prst="rect">
            <a:avLst/>
          </a:prstGeom>
          <a:noFill/>
          <a:ln w="9525">
            <a:noFill/>
            <a:miter lim="800000"/>
            <a:headEnd/>
            <a:tailEnd/>
          </a:ln>
        </p:spPr>
        <p:txBody>
          <a:bodyPr>
            <a:spAutoFit/>
          </a:bodyPr>
          <a:lstStyle/>
          <a:p>
            <a:r>
              <a:rPr lang="en-US" sz="2800" b="1" i="1"/>
              <a:t>Calculation of </a:t>
            </a:r>
            <a:r>
              <a:rPr lang="el-GR" sz="2800" b="1" i="1"/>
              <a:t>Δ</a:t>
            </a:r>
            <a:r>
              <a:rPr lang="en-US" sz="2800" b="1" i="1"/>
              <a:t>H and </a:t>
            </a:r>
            <a:r>
              <a:rPr lang="el-GR" sz="2800" b="1" i="1"/>
              <a:t>Δ</a:t>
            </a:r>
            <a:r>
              <a:rPr lang="en-US" sz="2800" b="1" i="1"/>
              <a:t>E for Cases in Which PV Work Occurs</a:t>
            </a:r>
          </a:p>
          <a:p>
            <a:endParaRPr lang="en-US" sz="2800"/>
          </a:p>
          <a:p>
            <a:r>
              <a:rPr lang="en-US" sz="2800"/>
              <a:t>In constant pressure calorimetry, the reactions occur in solution, where no appreciable volume changes occur (the total volume of the reactant solution is the sum of the volumes of solutions that are mixed and remains constant as the reaction proceeds).</a:t>
            </a:r>
          </a:p>
          <a:p>
            <a:endParaRPr lang="en-US" sz="2800"/>
          </a:p>
          <a:p>
            <a:r>
              <a:rPr lang="en-US" sz="2800"/>
              <a:t>Under these conditions (</a:t>
            </a:r>
            <a:r>
              <a:rPr lang="el-GR" sz="2800"/>
              <a:t>Δ</a:t>
            </a:r>
            <a:r>
              <a:rPr lang="en-US" sz="2800"/>
              <a:t>V = 0, P</a:t>
            </a:r>
            <a:r>
              <a:rPr lang="el-GR" sz="2800"/>
              <a:t>Δ</a:t>
            </a:r>
            <a:r>
              <a:rPr lang="en-US" sz="2800"/>
              <a:t>V = 0, and w = 0):</a:t>
            </a:r>
          </a:p>
          <a:p>
            <a:pPr algn="ctr"/>
            <a:r>
              <a:rPr lang="el-GR" sz="2800"/>
              <a:t>Δ</a:t>
            </a:r>
            <a:r>
              <a:rPr lang="en-US" sz="2800"/>
              <a:t>E = q</a:t>
            </a:r>
            <a:r>
              <a:rPr lang="en-US" sz="2800" baseline="-25000"/>
              <a:t>p</a:t>
            </a:r>
            <a:r>
              <a:rPr lang="en-US" sz="2800"/>
              <a:t> + w = </a:t>
            </a:r>
            <a:r>
              <a:rPr lang="el-GR" sz="2800"/>
              <a:t>Δ</a:t>
            </a:r>
            <a:r>
              <a:rPr lang="en-US" sz="2800"/>
              <a:t>H + 0</a:t>
            </a:r>
          </a:p>
          <a:p>
            <a:endParaRPr lang="en-US" sz="2800"/>
          </a:p>
          <a:p>
            <a:r>
              <a:rPr lang="en-US" sz="2800"/>
              <a:t>However, when a reaction involving gases is considered at constant pressure, </a:t>
            </a:r>
            <a:r>
              <a:rPr lang="el-GR" sz="2800"/>
              <a:t>Δ</a:t>
            </a:r>
            <a:r>
              <a:rPr lang="en-US" sz="2800"/>
              <a:t>E may not equal </a:t>
            </a:r>
            <a:r>
              <a:rPr lang="el-GR" sz="2800"/>
              <a:t>Δ</a:t>
            </a:r>
            <a:r>
              <a:rPr lang="en-US" sz="2800"/>
              <a:t>H.</a:t>
            </a:r>
          </a:p>
        </p:txBody>
      </p:sp>
      <p:sp>
        <p:nvSpPr>
          <p:cNvPr id="2" name="Slide Number Placeholder 1">
            <a:extLst>
              <a:ext uri="{FF2B5EF4-FFF2-40B4-BE49-F238E27FC236}">
                <a16:creationId xmlns:a16="http://schemas.microsoft.com/office/drawing/2014/main" id="{F4397263-4297-4EDC-9589-85F85D93C798}"/>
              </a:ext>
            </a:extLst>
          </p:cNvPr>
          <p:cNvSpPr>
            <a:spLocks noGrp="1"/>
          </p:cNvSpPr>
          <p:nvPr>
            <p:ph type="sldNum" sz="quarter" idx="12"/>
          </p:nvPr>
        </p:nvSpPr>
        <p:spPr/>
        <p:txBody>
          <a:bodyPr/>
          <a:lstStyle/>
          <a:p>
            <a:pPr>
              <a:defRPr/>
            </a:pPr>
            <a:fld id="{6937DD40-DFFD-4D82-A3F2-C2D3625F937C}" type="slidenum">
              <a:rPr lang="en-US" smtClean="0"/>
              <a:pPr>
                <a:defRPr/>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1"/>
          <p:cNvSpPr txBox="1">
            <a:spLocks noChangeArrowheads="1"/>
          </p:cNvSpPr>
          <p:nvPr/>
        </p:nvSpPr>
        <p:spPr bwMode="auto">
          <a:xfrm>
            <a:off x="0" y="457200"/>
            <a:ext cx="9144000" cy="4832350"/>
          </a:xfrm>
          <a:prstGeom prst="rect">
            <a:avLst/>
          </a:prstGeom>
          <a:noFill/>
          <a:ln w="9525">
            <a:noFill/>
            <a:miter lim="800000"/>
            <a:headEnd/>
            <a:tailEnd/>
          </a:ln>
        </p:spPr>
        <p:txBody>
          <a:bodyPr>
            <a:spAutoFit/>
          </a:bodyPr>
          <a:lstStyle/>
          <a:p>
            <a:r>
              <a:rPr lang="en-US" sz="2800"/>
              <a:t>Energy can be classified as either potential energy or kinetic energy.</a:t>
            </a:r>
          </a:p>
          <a:p>
            <a:endParaRPr lang="en-US" sz="2800"/>
          </a:p>
          <a:p>
            <a:r>
              <a:rPr lang="en-US" sz="2800" b="1"/>
              <a:t>Potential energy </a:t>
            </a:r>
            <a:r>
              <a:rPr lang="en-US" sz="2800"/>
              <a:t>is energy due to position or composition.</a:t>
            </a:r>
          </a:p>
          <a:p>
            <a:r>
              <a:rPr lang="en-US" sz="2800"/>
              <a:t>(example: the energy released when gasoline is burned results from differences in the attractive forces between nuclei and electrons in the reactants and products)</a:t>
            </a:r>
          </a:p>
          <a:p>
            <a:endParaRPr lang="en-US" sz="2800"/>
          </a:p>
          <a:p>
            <a:r>
              <a:rPr lang="en-US" sz="2800"/>
              <a:t>The </a:t>
            </a:r>
            <a:r>
              <a:rPr lang="en-US" sz="2800" b="1"/>
              <a:t>kinetic energy </a:t>
            </a:r>
            <a:r>
              <a:rPr lang="en-US" sz="2800"/>
              <a:t>of an object is due to the motion of the object and depends on the mass of the object (m) and its velocity (v): KE = ½(mv</a:t>
            </a:r>
            <a:r>
              <a:rPr lang="en-US" sz="2800" baseline="30000"/>
              <a:t>2</a:t>
            </a:r>
            <a:r>
              <a:rPr lang="en-US" sz="2800"/>
              <a:t>)</a:t>
            </a:r>
          </a:p>
        </p:txBody>
      </p:sp>
      <p:sp>
        <p:nvSpPr>
          <p:cNvPr id="2" name="Slide Number Placeholder 1">
            <a:extLst>
              <a:ext uri="{FF2B5EF4-FFF2-40B4-BE49-F238E27FC236}">
                <a16:creationId xmlns:a16="http://schemas.microsoft.com/office/drawing/2014/main" id="{6E376243-E6F3-4607-9271-20F41FF13631}"/>
              </a:ext>
            </a:extLst>
          </p:cNvPr>
          <p:cNvSpPr>
            <a:spLocks noGrp="1"/>
          </p:cNvSpPr>
          <p:nvPr>
            <p:ph type="sldNum" sz="quarter" idx="12"/>
          </p:nvPr>
        </p:nvSpPr>
        <p:spPr/>
        <p:txBody>
          <a:bodyPr/>
          <a:lstStyle/>
          <a:p>
            <a:pPr>
              <a:defRPr/>
            </a:pPr>
            <a:fld id="{6937DD40-DFFD-4D82-A3F2-C2D3625F937C}" type="slidenum">
              <a:rPr lang="en-US" smtClean="0"/>
              <a:pPr>
                <a:defRPr/>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
          <p:cNvPicPr>
            <a:picLocks noChangeAspect="1"/>
          </p:cNvPicPr>
          <p:nvPr/>
        </p:nvPicPr>
        <p:blipFill>
          <a:blip r:embed="rId2" cstate="print"/>
          <a:srcRect/>
          <a:stretch>
            <a:fillRect/>
          </a:stretch>
        </p:blipFill>
        <p:spPr bwMode="auto">
          <a:xfrm>
            <a:off x="2133600" y="228600"/>
            <a:ext cx="4394200" cy="2971800"/>
          </a:xfrm>
          <a:prstGeom prst="rect">
            <a:avLst/>
          </a:prstGeom>
          <a:noFill/>
          <a:ln w="9525">
            <a:noFill/>
            <a:miter lim="800000"/>
            <a:headEnd/>
            <a:tailEnd/>
          </a:ln>
        </p:spPr>
      </p:pic>
      <p:sp>
        <p:nvSpPr>
          <p:cNvPr id="36867" name="TextBox 2"/>
          <p:cNvSpPr txBox="1">
            <a:spLocks noChangeArrowheads="1"/>
          </p:cNvSpPr>
          <p:nvPr/>
        </p:nvSpPr>
        <p:spPr bwMode="auto">
          <a:xfrm>
            <a:off x="0" y="4127500"/>
            <a:ext cx="9144000" cy="2678113"/>
          </a:xfrm>
          <a:prstGeom prst="rect">
            <a:avLst/>
          </a:prstGeom>
          <a:noFill/>
          <a:ln w="9525">
            <a:noFill/>
            <a:miter lim="800000"/>
            <a:headEnd/>
            <a:tailEnd/>
          </a:ln>
        </p:spPr>
        <p:txBody>
          <a:bodyPr>
            <a:spAutoFit/>
          </a:bodyPr>
          <a:lstStyle/>
          <a:p>
            <a:r>
              <a:rPr lang="en-US" sz="2800"/>
              <a:t>In going from reactants to products, the volume of the system decreases because the number of moles of gas decreases.</a:t>
            </a:r>
          </a:p>
          <a:p>
            <a:endParaRPr lang="en-US" sz="2800"/>
          </a:p>
          <a:p>
            <a:r>
              <a:rPr lang="en-US" sz="2800"/>
              <a:t>Thus w&gt;0 and the work flows into the system.</a:t>
            </a:r>
          </a:p>
          <a:p>
            <a:endParaRPr lang="en-US" sz="2800"/>
          </a:p>
          <a:p>
            <a:r>
              <a:rPr lang="en-US" sz="2800"/>
              <a:t>Then:</a:t>
            </a:r>
          </a:p>
        </p:txBody>
      </p:sp>
      <p:sp>
        <p:nvSpPr>
          <p:cNvPr id="36868" name="Rectangle 3"/>
          <p:cNvSpPr>
            <a:spLocks noChangeArrowheads="1"/>
          </p:cNvSpPr>
          <p:nvPr/>
        </p:nvSpPr>
        <p:spPr bwMode="auto">
          <a:xfrm>
            <a:off x="2743200" y="3352800"/>
            <a:ext cx="4572000" cy="461963"/>
          </a:xfrm>
          <a:prstGeom prst="rect">
            <a:avLst/>
          </a:prstGeom>
          <a:noFill/>
          <a:ln w="9525">
            <a:noFill/>
            <a:miter lim="800000"/>
            <a:headEnd/>
            <a:tailEnd/>
          </a:ln>
        </p:spPr>
        <p:txBody>
          <a:bodyPr>
            <a:spAutoFit/>
          </a:bodyPr>
          <a:lstStyle/>
          <a:p>
            <a:r>
              <a:rPr lang="en-US">
                <a:solidFill>
                  <a:srgbClr val="000000"/>
                </a:solidFill>
              </a:rPr>
              <a:t>2SO</a:t>
            </a:r>
            <a:r>
              <a:rPr lang="en-US" baseline="-25000">
                <a:solidFill>
                  <a:srgbClr val="000000"/>
                </a:solidFill>
              </a:rPr>
              <a:t>2</a:t>
            </a:r>
            <a:r>
              <a:rPr lang="en-US">
                <a:solidFill>
                  <a:srgbClr val="000000"/>
                </a:solidFill>
              </a:rPr>
              <a:t>(</a:t>
            </a:r>
            <a:r>
              <a:rPr lang="en-US" i="1">
                <a:solidFill>
                  <a:srgbClr val="000000"/>
                </a:solidFill>
              </a:rPr>
              <a:t>g</a:t>
            </a:r>
            <a:r>
              <a:rPr lang="en-US">
                <a:solidFill>
                  <a:srgbClr val="000000"/>
                </a:solidFill>
              </a:rPr>
              <a:t>) + O</a:t>
            </a:r>
            <a:r>
              <a:rPr lang="en-US" baseline="-25000">
                <a:solidFill>
                  <a:srgbClr val="000000"/>
                </a:solidFill>
              </a:rPr>
              <a:t>2</a:t>
            </a:r>
            <a:r>
              <a:rPr lang="en-US">
                <a:solidFill>
                  <a:srgbClr val="000000"/>
                </a:solidFill>
              </a:rPr>
              <a:t>(</a:t>
            </a:r>
            <a:r>
              <a:rPr lang="en-US" i="1">
                <a:solidFill>
                  <a:srgbClr val="000000"/>
                </a:solidFill>
              </a:rPr>
              <a:t>g</a:t>
            </a:r>
            <a:r>
              <a:rPr lang="en-US">
                <a:solidFill>
                  <a:srgbClr val="000000"/>
                </a:solidFill>
              </a:rPr>
              <a:t>) → 2SO</a:t>
            </a:r>
            <a:r>
              <a:rPr lang="en-US" baseline="-25000">
                <a:solidFill>
                  <a:srgbClr val="000000"/>
                </a:solidFill>
              </a:rPr>
              <a:t>3</a:t>
            </a:r>
            <a:r>
              <a:rPr lang="en-US">
                <a:solidFill>
                  <a:srgbClr val="000000"/>
                </a:solidFill>
              </a:rPr>
              <a:t>(</a:t>
            </a:r>
            <a:r>
              <a:rPr lang="en-US" i="1">
                <a:solidFill>
                  <a:srgbClr val="000000"/>
                </a:solidFill>
              </a:rPr>
              <a:t>g</a:t>
            </a:r>
            <a:r>
              <a:rPr lang="en-US">
                <a:solidFill>
                  <a:srgbClr val="000000"/>
                </a:solidFill>
              </a:rPr>
              <a:t>)</a:t>
            </a:r>
          </a:p>
        </p:txBody>
      </p:sp>
      <p:pic>
        <p:nvPicPr>
          <p:cNvPr id="36869" name="Picture 2"/>
          <p:cNvPicPr>
            <a:picLocks noChangeAspect="1" noChangeArrowheads="1"/>
          </p:cNvPicPr>
          <p:nvPr/>
        </p:nvPicPr>
        <p:blipFill>
          <a:blip r:embed="rId3" cstate="print"/>
          <a:srcRect/>
          <a:stretch>
            <a:fillRect/>
          </a:stretch>
        </p:blipFill>
        <p:spPr bwMode="auto">
          <a:xfrm>
            <a:off x="1066800" y="6211888"/>
            <a:ext cx="3429000" cy="646112"/>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CFA9A769-7110-4ACB-9B16-0E676E789A35}"/>
              </a:ext>
            </a:extLst>
          </p:cNvPr>
          <p:cNvSpPr>
            <a:spLocks noGrp="1"/>
          </p:cNvSpPr>
          <p:nvPr>
            <p:ph type="sldNum" sz="quarter" idx="12"/>
          </p:nvPr>
        </p:nvSpPr>
        <p:spPr/>
        <p:txBody>
          <a:bodyPr/>
          <a:lstStyle/>
          <a:p>
            <a:pPr>
              <a:defRPr/>
            </a:pPr>
            <a:fld id="{6937DD40-DFFD-4D82-A3F2-C2D3625F937C}" type="slidenum">
              <a:rPr lang="en-US" smtClean="0"/>
              <a:pPr>
                <a:defRPr/>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cstate="print"/>
          <a:srcRect/>
          <a:stretch>
            <a:fillRect/>
          </a:stretch>
        </p:blipFill>
        <p:spPr bwMode="auto">
          <a:xfrm>
            <a:off x="152400" y="0"/>
            <a:ext cx="8858250" cy="6858000"/>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0A4BCB51-7DE5-49A3-9DDC-2B8D5F8A8588}"/>
              </a:ext>
            </a:extLst>
          </p:cNvPr>
          <p:cNvSpPr>
            <a:spLocks noGrp="1"/>
          </p:cNvSpPr>
          <p:nvPr>
            <p:ph type="sldNum" sz="quarter" idx="12"/>
          </p:nvPr>
        </p:nvSpPr>
        <p:spPr/>
        <p:txBody>
          <a:bodyPr/>
          <a:lstStyle/>
          <a:p>
            <a:pPr>
              <a:defRPr/>
            </a:pPr>
            <a:fld id="{6937DD40-DFFD-4D82-A3F2-C2D3625F937C}" type="slidenum">
              <a:rPr lang="en-US" smtClean="0"/>
              <a:pPr>
                <a:defRPr/>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cstate="print"/>
          <a:srcRect/>
          <a:stretch>
            <a:fillRect/>
          </a:stretch>
        </p:blipFill>
        <p:spPr bwMode="auto">
          <a:xfrm>
            <a:off x="1371600" y="0"/>
            <a:ext cx="5338763" cy="4953000"/>
          </a:xfrm>
          <a:prstGeom prst="rect">
            <a:avLst/>
          </a:prstGeom>
          <a:noFill/>
          <a:ln w="9525">
            <a:noFill/>
            <a:miter lim="800000"/>
            <a:headEnd/>
            <a:tailEnd/>
          </a:ln>
        </p:spPr>
      </p:pic>
      <p:pic>
        <p:nvPicPr>
          <p:cNvPr id="38915" name="Picture 3"/>
          <p:cNvPicPr>
            <a:picLocks noChangeAspect="1" noChangeArrowheads="1"/>
          </p:cNvPicPr>
          <p:nvPr/>
        </p:nvPicPr>
        <p:blipFill>
          <a:blip r:embed="rId3" cstate="print"/>
          <a:srcRect/>
          <a:stretch>
            <a:fillRect/>
          </a:stretch>
        </p:blipFill>
        <p:spPr bwMode="auto">
          <a:xfrm>
            <a:off x="1371600" y="4924425"/>
            <a:ext cx="6858000" cy="1933575"/>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20A332D4-FBDE-406D-B890-1354FA32A3A9}"/>
              </a:ext>
            </a:extLst>
          </p:cNvPr>
          <p:cNvSpPr>
            <a:spLocks noGrp="1"/>
          </p:cNvSpPr>
          <p:nvPr>
            <p:ph type="sldNum" sz="quarter" idx="12"/>
          </p:nvPr>
        </p:nvSpPr>
        <p:spPr/>
        <p:txBody>
          <a:bodyPr/>
          <a:lstStyle/>
          <a:p>
            <a:pPr>
              <a:defRPr/>
            </a:pPr>
            <a:fld id="{6937DD40-DFFD-4D82-A3F2-C2D3625F937C}" type="slidenum">
              <a:rPr lang="en-US" smtClean="0"/>
              <a:pPr>
                <a:defRPr/>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Box 1"/>
          <p:cNvSpPr txBox="1">
            <a:spLocks noChangeArrowheads="1"/>
          </p:cNvSpPr>
          <p:nvPr/>
        </p:nvSpPr>
        <p:spPr bwMode="auto">
          <a:xfrm>
            <a:off x="0" y="0"/>
            <a:ext cx="9144000" cy="1692275"/>
          </a:xfrm>
          <a:prstGeom prst="rect">
            <a:avLst/>
          </a:prstGeom>
          <a:noFill/>
          <a:ln w="9525">
            <a:noFill/>
            <a:miter lim="800000"/>
            <a:headEnd/>
            <a:tailEnd/>
          </a:ln>
        </p:spPr>
        <p:txBody>
          <a:bodyPr>
            <a:spAutoFit/>
          </a:bodyPr>
          <a:lstStyle/>
          <a:p>
            <a:r>
              <a:rPr lang="en-US" sz="2600"/>
              <a:t>A </a:t>
            </a:r>
            <a:r>
              <a:rPr lang="en-US" sz="2600" b="1"/>
              <a:t>bomb calorimeter </a:t>
            </a:r>
            <a:r>
              <a:rPr lang="en-US" sz="2600"/>
              <a:t>is used to study the energy changes in reactions under conditions of constant volume.</a:t>
            </a:r>
          </a:p>
          <a:p>
            <a:pPr algn="ctr"/>
            <a:r>
              <a:rPr lang="el-GR" sz="2600"/>
              <a:t>Δ</a:t>
            </a:r>
            <a:r>
              <a:rPr lang="en-US" sz="2600"/>
              <a:t>V = 0 and w = 0</a:t>
            </a:r>
          </a:p>
          <a:p>
            <a:endParaRPr lang="en-US" sz="2600"/>
          </a:p>
        </p:txBody>
      </p:sp>
      <p:pic>
        <p:nvPicPr>
          <p:cNvPr id="39939" name="Picture 2"/>
          <p:cNvPicPr>
            <a:picLocks noChangeAspect="1" noChangeArrowheads="1"/>
          </p:cNvPicPr>
          <p:nvPr/>
        </p:nvPicPr>
        <p:blipFill>
          <a:blip r:embed="rId2" cstate="print"/>
          <a:srcRect/>
          <a:stretch>
            <a:fillRect/>
          </a:stretch>
        </p:blipFill>
        <p:spPr bwMode="auto">
          <a:xfrm>
            <a:off x="1905000" y="1295400"/>
            <a:ext cx="6257925" cy="609600"/>
          </a:xfrm>
          <a:prstGeom prst="rect">
            <a:avLst/>
          </a:prstGeom>
          <a:noFill/>
          <a:ln w="9525">
            <a:noFill/>
            <a:miter lim="800000"/>
            <a:headEnd/>
            <a:tailEnd/>
          </a:ln>
        </p:spPr>
      </p:pic>
      <p:pic>
        <p:nvPicPr>
          <p:cNvPr id="39940" name="Picture 1"/>
          <p:cNvPicPr>
            <a:picLocks noChangeAspect="1"/>
          </p:cNvPicPr>
          <p:nvPr/>
        </p:nvPicPr>
        <p:blipFill>
          <a:blip r:embed="rId3" cstate="print"/>
          <a:srcRect/>
          <a:stretch>
            <a:fillRect/>
          </a:stretch>
        </p:blipFill>
        <p:spPr bwMode="auto">
          <a:xfrm>
            <a:off x="4038600" y="3027363"/>
            <a:ext cx="5056188" cy="3695700"/>
          </a:xfrm>
          <a:prstGeom prst="rect">
            <a:avLst/>
          </a:prstGeom>
          <a:noFill/>
          <a:ln w="9525">
            <a:noFill/>
            <a:miter lim="800000"/>
            <a:headEnd/>
            <a:tailEnd/>
          </a:ln>
        </p:spPr>
      </p:pic>
      <p:pic>
        <p:nvPicPr>
          <p:cNvPr id="39941" name="Picture 1"/>
          <p:cNvPicPr>
            <a:picLocks noChangeAspect="1"/>
          </p:cNvPicPr>
          <p:nvPr/>
        </p:nvPicPr>
        <p:blipFill>
          <a:blip r:embed="rId4" cstate="print"/>
          <a:srcRect/>
          <a:stretch>
            <a:fillRect/>
          </a:stretch>
        </p:blipFill>
        <p:spPr bwMode="auto">
          <a:xfrm>
            <a:off x="0" y="2771775"/>
            <a:ext cx="3962400" cy="4010025"/>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DE21CBB7-3AD8-454C-8604-1C67565C1B1E}"/>
              </a:ext>
            </a:extLst>
          </p:cNvPr>
          <p:cNvSpPr>
            <a:spLocks noGrp="1"/>
          </p:cNvSpPr>
          <p:nvPr>
            <p:ph type="sldNum" sz="quarter" idx="12"/>
          </p:nvPr>
        </p:nvSpPr>
        <p:spPr/>
        <p:txBody>
          <a:bodyPr/>
          <a:lstStyle/>
          <a:p>
            <a:pPr>
              <a:defRPr/>
            </a:pPr>
            <a:fld id="{6937DD40-DFFD-4D82-A3F2-C2D3625F937C}" type="slidenum">
              <a:rPr lang="en-US" smtClean="0"/>
              <a:pPr>
                <a:defRPr/>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2"/>
          <p:cNvSpPr txBox="1">
            <a:spLocks noChangeArrowheads="1"/>
          </p:cNvSpPr>
          <p:nvPr/>
        </p:nvSpPr>
        <p:spPr bwMode="auto">
          <a:xfrm>
            <a:off x="0" y="0"/>
            <a:ext cx="9144000" cy="5694363"/>
          </a:xfrm>
          <a:prstGeom prst="rect">
            <a:avLst/>
          </a:prstGeom>
          <a:noFill/>
          <a:ln w="9525">
            <a:noFill/>
            <a:miter lim="800000"/>
            <a:headEnd/>
            <a:tailEnd/>
          </a:ln>
        </p:spPr>
        <p:txBody>
          <a:bodyPr>
            <a:spAutoFit/>
          </a:bodyPr>
          <a:lstStyle/>
          <a:p>
            <a:r>
              <a:rPr lang="en-US" sz="2800" i="1"/>
              <a:t>Example</a:t>
            </a:r>
            <a:r>
              <a:rPr lang="en-US" sz="2800"/>
              <a:t>:</a:t>
            </a:r>
          </a:p>
          <a:p>
            <a:endParaRPr lang="en-US" sz="2800"/>
          </a:p>
          <a:p>
            <a:r>
              <a:rPr lang="en-US" sz="2800"/>
              <a:t>A 0.5269 g sample of octane (C</a:t>
            </a:r>
            <a:r>
              <a:rPr lang="en-US" sz="2800" baseline="-25000"/>
              <a:t>8</a:t>
            </a:r>
            <a:r>
              <a:rPr lang="en-US" sz="2800"/>
              <a:t>H</a:t>
            </a:r>
            <a:r>
              <a:rPr lang="en-US" sz="2800" baseline="-25000"/>
              <a:t>18</a:t>
            </a:r>
            <a:r>
              <a:rPr lang="en-US" sz="2800"/>
              <a:t>) is placed in a bomb calorimeter known to have a heat capacity of 11.3 kJ/⁰C (11.3 kJ of energy is required to raise the temperature of the water and other parts of the calorimeter by 1⁰C).</a:t>
            </a:r>
          </a:p>
          <a:p>
            <a:endParaRPr lang="en-US" sz="2800"/>
          </a:p>
          <a:p>
            <a:r>
              <a:rPr lang="en-US" sz="2800"/>
              <a:t>The octane is ignited in the presence of excess oxygen, causing the temperature of the calorimeter to increase by 2.25 ⁰C.</a:t>
            </a:r>
          </a:p>
          <a:p>
            <a:endParaRPr lang="en-US" sz="2800"/>
          </a:p>
          <a:p>
            <a:r>
              <a:rPr lang="en-US" sz="2800" i="1"/>
              <a:t>What is the amount of energy released by the reaction? What is the change in internal energy?</a:t>
            </a:r>
            <a:endParaRPr lang="en-US" sz="2800"/>
          </a:p>
        </p:txBody>
      </p:sp>
      <p:sp>
        <p:nvSpPr>
          <p:cNvPr id="2" name="Slide Number Placeholder 1">
            <a:extLst>
              <a:ext uri="{FF2B5EF4-FFF2-40B4-BE49-F238E27FC236}">
                <a16:creationId xmlns:a16="http://schemas.microsoft.com/office/drawing/2014/main" id="{F7DE9566-8A51-4A98-82E1-289612D5D269}"/>
              </a:ext>
            </a:extLst>
          </p:cNvPr>
          <p:cNvSpPr>
            <a:spLocks noGrp="1"/>
          </p:cNvSpPr>
          <p:nvPr>
            <p:ph type="sldNum" sz="quarter" idx="12"/>
          </p:nvPr>
        </p:nvSpPr>
        <p:spPr/>
        <p:txBody>
          <a:bodyPr/>
          <a:lstStyle/>
          <a:p>
            <a:pPr>
              <a:defRPr/>
            </a:pPr>
            <a:fld id="{6937DD40-DFFD-4D82-A3F2-C2D3625F937C}" type="slidenum">
              <a:rPr lang="en-US" smtClean="0"/>
              <a:pPr>
                <a:defRPr/>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cstate="print"/>
          <a:srcRect/>
          <a:stretch>
            <a:fillRect/>
          </a:stretch>
        </p:blipFill>
        <p:spPr bwMode="auto">
          <a:xfrm>
            <a:off x="304800" y="0"/>
            <a:ext cx="8455025" cy="6858000"/>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F2F7A631-ADB9-4C3B-992B-589D7D0D1C1B}"/>
              </a:ext>
            </a:extLst>
          </p:cNvPr>
          <p:cNvSpPr>
            <a:spLocks noGrp="1"/>
          </p:cNvSpPr>
          <p:nvPr>
            <p:ph type="sldNum" sz="quarter" idx="12"/>
          </p:nvPr>
        </p:nvSpPr>
        <p:spPr/>
        <p:txBody>
          <a:bodyPr/>
          <a:lstStyle/>
          <a:p>
            <a:pPr>
              <a:defRPr/>
            </a:pPr>
            <a:fld id="{6937DD40-DFFD-4D82-A3F2-C2D3625F937C}" type="slidenum">
              <a:rPr lang="en-US" smtClean="0"/>
              <a:pPr>
                <a:defRPr/>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cstate="print"/>
          <a:srcRect/>
          <a:stretch>
            <a:fillRect/>
          </a:stretch>
        </p:blipFill>
        <p:spPr bwMode="auto">
          <a:xfrm>
            <a:off x="0" y="0"/>
            <a:ext cx="9144000" cy="3402013"/>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BBC80272-3C73-48B2-BFA8-96F7D5C8E0CD}"/>
              </a:ext>
            </a:extLst>
          </p:cNvPr>
          <p:cNvSpPr>
            <a:spLocks noGrp="1"/>
          </p:cNvSpPr>
          <p:nvPr>
            <p:ph type="sldNum" sz="quarter" idx="12"/>
          </p:nvPr>
        </p:nvSpPr>
        <p:spPr/>
        <p:txBody>
          <a:bodyPr/>
          <a:lstStyle/>
          <a:p>
            <a:pPr>
              <a:defRPr/>
            </a:pPr>
            <a:fld id="{6937DD40-DFFD-4D82-A3F2-C2D3625F937C}" type="slidenum">
              <a:rPr lang="en-US" smtClean="0"/>
              <a:pPr>
                <a:defRPr/>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cstate="print"/>
          <a:srcRect/>
          <a:stretch>
            <a:fillRect/>
          </a:stretch>
        </p:blipFill>
        <p:spPr bwMode="auto">
          <a:xfrm>
            <a:off x="0" y="0"/>
            <a:ext cx="9072563" cy="4724400"/>
          </a:xfrm>
          <a:prstGeom prst="rect">
            <a:avLst/>
          </a:prstGeom>
          <a:noFill/>
          <a:ln w="9525">
            <a:noFill/>
            <a:miter lim="800000"/>
            <a:headEnd/>
            <a:tailEnd/>
          </a:ln>
        </p:spPr>
      </p:pic>
      <p:pic>
        <p:nvPicPr>
          <p:cNvPr id="44035" name="Picture 3"/>
          <p:cNvPicPr>
            <a:picLocks noChangeAspect="1" noChangeArrowheads="1"/>
          </p:cNvPicPr>
          <p:nvPr/>
        </p:nvPicPr>
        <p:blipFill>
          <a:blip r:embed="rId3" cstate="print"/>
          <a:srcRect/>
          <a:stretch>
            <a:fillRect/>
          </a:stretch>
        </p:blipFill>
        <p:spPr bwMode="auto">
          <a:xfrm>
            <a:off x="0" y="4648200"/>
            <a:ext cx="9144000" cy="1982788"/>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3B1A9D2B-ABBA-4CFD-A3A7-535F4B58B135}"/>
              </a:ext>
            </a:extLst>
          </p:cNvPr>
          <p:cNvSpPr>
            <a:spLocks noGrp="1"/>
          </p:cNvSpPr>
          <p:nvPr>
            <p:ph type="sldNum" sz="quarter" idx="12"/>
          </p:nvPr>
        </p:nvSpPr>
        <p:spPr/>
        <p:txBody>
          <a:bodyPr/>
          <a:lstStyle/>
          <a:p>
            <a:pPr>
              <a:defRPr/>
            </a:pPr>
            <a:fld id="{6937DD40-DFFD-4D82-A3F2-C2D3625F937C}" type="slidenum">
              <a:rPr lang="en-US" smtClean="0"/>
              <a:pPr>
                <a:defRPr/>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cstate="print"/>
          <a:srcRect/>
          <a:stretch>
            <a:fillRect/>
          </a:stretch>
        </p:blipFill>
        <p:spPr bwMode="auto">
          <a:xfrm>
            <a:off x="0" y="0"/>
            <a:ext cx="9144000" cy="906463"/>
          </a:xfrm>
          <a:prstGeom prst="rect">
            <a:avLst/>
          </a:prstGeom>
          <a:noFill/>
          <a:ln w="9525">
            <a:noFill/>
            <a:miter lim="800000"/>
            <a:headEnd/>
            <a:tailEnd/>
          </a:ln>
        </p:spPr>
      </p:pic>
      <p:sp>
        <p:nvSpPr>
          <p:cNvPr id="45059" name="TextBox 2"/>
          <p:cNvSpPr txBox="1">
            <a:spLocks noChangeArrowheads="1"/>
          </p:cNvSpPr>
          <p:nvPr/>
        </p:nvSpPr>
        <p:spPr bwMode="auto">
          <a:xfrm>
            <a:off x="0" y="914400"/>
            <a:ext cx="9144000" cy="4400550"/>
          </a:xfrm>
          <a:prstGeom prst="rect">
            <a:avLst/>
          </a:prstGeom>
          <a:noFill/>
          <a:ln w="9525">
            <a:noFill/>
            <a:miter lim="800000"/>
            <a:headEnd/>
            <a:tailEnd/>
          </a:ln>
        </p:spPr>
        <p:txBody>
          <a:bodyPr>
            <a:spAutoFit/>
          </a:bodyPr>
          <a:lstStyle/>
          <a:p>
            <a:r>
              <a:rPr lang="en-US" sz="2800"/>
              <a:t>The enthalpy is a state function.</a:t>
            </a:r>
          </a:p>
          <a:p>
            <a:endParaRPr lang="en-US" sz="2800"/>
          </a:p>
          <a:p>
            <a:r>
              <a:rPr lang="en-US" sz="2800"/>
              <a:t>The change in enthalpy in going from a particular set of reactants to a particular set of products is the same whether the reaction takes place in one step or in a series of steps.</a:t>
            </a:r>
          </a:p>
          <a:p>
            <a:endParaRPr lang="en-US" sz="2800"/>
          </a:p>
          <a:p>
            <a:r>
              <a:rPr lang="en-US" sz="2800"/>
              <a:t>Consider the oxidation of nitrogen to produce nitrogen dioxide.</a:t>
            </a:r>
          </a:p>
          <a:p>
            <a:endParaRPr lang="en-US" sz="2800"/>
          </a:p>
          <a:p>
            <a:r>
              <a:rPr lang="en-US" sz="2800"/>
              <a:t>The overall reaction can be written in one step:</a:t>
            </a:r>
          </a:p>
        </p:txBody>
      </p:sp>
      <p:pic>
        <p:nvPicPr>
          <p:cNvPr id="45060" name="Picture 3"/>
          <p:cNvPicPr>
            <a:picLocks noChangeAspect="1" noChangeArrowheads="1"/>
          </p:cNvPicPr>
          <p:nvPr/>
        </p:nvPicPr>
        <p:blipFill>
          <a:blip r:embed="rId3" cstate="print"/>
          <a:srcRect/>
          <a:stretch>
            <a:fillRect/>
          </a:stretch>
        </p:blipFill>
        <p:spPr bwMode="auto">
          <a:xfrm>
            <a:off x="1219200" y="5562600"/>
            <a:ext cx="6291263" cy="528638"/>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F1F91197-6D07-487B-85DD-A087421B7B92}"/>
              </a:ext>
            </a:extLst>
          </p:cNvPr>
          <p:cNvSpPr>
            <a:spLocks noGrp="1"/>
          </p:cNvSpPr>
          <p:nvPr>
            <p:ph type="sldNum" sz="quarter" idx="12"/>
          </p:nvPr>
        </p:nvSpPr>
        <p:spPr/>
        <p:txBody>
          <a:bodyPr/>
          <a:lstStyle/>
          <a:p>
            <a:pPr>
              <a:defRPr/>
            </a:pPr>
            <a:fld id="{6937DD40-DFFD-4D82-A3F2-C2D3625F937C}" type="slidenum">
              <a:rPr lang="en-US" smtClean="0"/>
              <a:pPr>
                <a:defRPr/>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Box 1"/>
          <p:cNvSpPr txBox="1">
            <a:spLocks noChangeArrowheads="1"/>
          </p:cNvSpPr>
          <p:nvPr/>
        </p:nvSpPr>
        <p:spPr bwMode="auto">
          <a:xfrm>
            <a:off x="0" y="0"/>
            <a:ext cx="9144000" cy="3108325"/>
          </a:xfrm>
          <a:prstGeom prst="rect">
            <a:avLst/>
          </a:prstGeom>
          <a:noFill/>
          <a:ln w="9525">
            <a:noFill/>
            <a:miter lim="800000"/>
            <a:headEnd/>
            <a:tailEnd/>
          </a:ln>
        </p:spPr>
        <p:txBody>
          <a:bodyPr>
            <a:spAutoFit/>
          </a:bodyPr>
          <a:lstStyle/>
          <a:p>
            <a:r>
              <a:rPr lang="en-US" sz="2800"/>
              <a:t>Or in two distinct steps:</a:t>
            </a:r>
          </a:p>
          <a:p>
            <a:endParaRPr lang="en-US" sz="2800"/>
          </a:p>
          <a:p>
            <a:endParaRPr lang="en-US" sz="2800"/>
          </a:p>
          <a:p>
            <a:endParaRPr lang="en-US" sz="2800"/>
          </a:p>
          <a:p>
            <a:endParaRPr lang="en-US" sz="2800"/>
          </a:p>
          <a:p>
            <a:r>
              <a:rPr lang="en-US" sz="2800"/>
              <a:t>The sum of the two steps gives the net, or overall reaction and </a:t>
            </a:r>
            <a:r>
              <a:rPr lang="el-GR" sz="2800"/>
              <a:t>Δ</a:t>
            </a:r>
            <a:r>
              <a:rPr lang="en-US" sz="2800"/>
              <a:t>H</a:t>
            </a:r>
            <a:r>
              <a:rPr lang="en-US" sz="2800" baseline="-25000"/>
              <a:t>1</a:t>
            </a:r>
            <a:r>
              <a:rPr lang="en-US" sz="2800"/>
              <a:t> = </a:t>
            </a:r>
            <a:r>
              <a:rPr lang="el-GR" sz="2800"/>
              <a:t>Δ</a:t>
            </a:r>
            <a:r>
              <a:rPr lang="en-US" sz="2800"/>
              <a:t>H</a:t>
            </a:r>
            <a:r>
              <a:rPr lang="en-US" sz="2800" baseline="-25000"/>
              <a:t>2</a:t>
            </a:r>
            <a:r>
              <a:rPr lang="en-US" sz="2800"/>
              <a:t> + </a:t>
            </a:r>
            <a:r>
              <a:rPr lang="el-GR" sz="2800"/>
              <a:t>Δ</a:t>
            </a:r>
            <a:r>
              <a:rPr lang="en-US" sz="2800"/>
              <a:t>H</a:t>
            </a:r>
            <a:r>
              <a:rPr lang="en-US" sz="2800" baseline="-25000"/>
              <a:t>3</a:t>
            </a:r>
            <a:r>
              <a:rPr lang="en-US" sz="2800"/>
              <a:t> = 68 kJ</a:t>
            </a:r>
          </a:p>
        </p:txBody>
      </p:sp>
      <p:pic>
        <p:nvPicPr>
          <p:cNvPr id="46083" name="Picture 2"/>
          <p:cNvPicPr>
            <a:picLocks noChangeAspect="1" noChangeArrowheads="1"/>
          </p:cNvPicPr>
          <p:nvPr/>
        </p:nvPicPr>
        <p:blipFill>
          <a:blip r:embed="rId2" cstate="print"/>
          <a:srcRect/>
          <a:stretch>
            <a:fillRect/>
          </a:stretch>
        </p:blipFill>
        <p:spPr bwMode="auto">
          <a:xfrm>
            <a:off x="228600" y="533400"/>
            <a:ext cx="8662988" cy="1295400"/>
          </a:xfrm>
          <a:prstGeom prst="rect">
            <a:avLst/>
          </a:prstGeom>
          <a:noFill/>
          <a:ln w="9525">
            <a:noFill/>
            <a:miter lim="800000"/>
            <a:headEnd/>
            <a:tailEnd/>
          </a:ln>
        </p:spPr>
      </p:pic>
      <p:pic>
        <p:nvPicPr>
          <p:cNvPr id="46084" name="Picture 3"/>
          <p:cNvPicPr>
            <a:picLocks noChangeAspect="1"/>
          </p:cNvPicPr>
          <p:nvPr/>
        </p:nvPicPr>
        <p:blipFill>
          <a:blip r:embed="rId3" cstate="print"/>
          <a:srcRect/>
          <a:stretch>
            <a:fillRect/>
          </a:stretch>
        </p:blipFill>
        <p:spPr bwMode="auto">
          <a:xfrm>
            <a:off x="1219200" y="3300413"/>
            <a:ext cx="6756400" cy="3557587"/>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C5FED04A-656D-4BF3-8A0A-3272096EA9DE}"/>
              </a:ext>
            </a:extLst>
          </p:cNvPr>
          <p:cNvSpPr>
            <a:spLocks noGrp="1"/>
          </p:cNvSpPr>
          <p:nvPr>
            <p:ph type="sldNum" sz="quarter" idx="12"/>
          </p:nvPr>
        </p:nvSpPr>
        <p:spPr/>
        <p:txBody>
          <a:bodyPr/>
          <a:lstStyle/>
          <a:p>
            <a:pPr>
              <a:defRPr/>
            </a:pPr>
            <a:fld id="{6937DD40-DFFD-4D82-A3F2-C2D3625F937C}" type="slidenum">
              <a:rPr lang="en-US" smtClean="0"/>
              <a:pPr>
                <a:defRPr/>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1"/>
          <p:cNvSpPr txBox="1">
            <a:spLocks noChangeArrowheads="1"/>
          </p:cNvSpPr>
          <p:nvPr/>
        </p:nvSpPr>
        <p:spPr bwMode="auto">
          <a:xfrm>
            <a:off x="0" y="304800"/>
            <a:ext cx="9144000" cy="6494463"/>
          </a:xfrm>
          <a:prstGeom prst="rect">
            <a:avLst/>
          </a:prstGeom>
          <a:noFill/>
          <a:ln w="9525">
            <a:noFill/>
            <a:miter lim="800000"/>
            <a:headEnd/>
            <a:tailEnd/>
          </a:ln>
        </p:spPr>
        <p:txBody>
          <a:bodyPr>
            <a:spAutoFit/>
          </a:bodyPr>
          <a:lstStyle/>
          <a:p>
            <a:r>
              <a:rPr lang="en-US" sz="2600"/>
              <a:t>There are two ways to transfer energy: through work and through heat.</a:t>
            </a:r>
          </a:p>
          <a:p>
            <a:endParaRPr lang="en-US" sz="2600"/>
          </a:p>
          <a:p>
            <a:r>
              <a:rPr lang="en-US" sz="2600" b="1"/>
              <a:t>Heat </a:t>
            </a:r>
            <a:r>
              <a:rPr lang="en-US" sz="2600"/>
              <a:t>involves the transfer of energy between two objects due to a temperature difference.</a:t>
            </a:r>
          </a:p>
          <a:p>
            <a:endParaRPr lang="en-US" sz="2600"/>
          </a:p>
          <a:p>
            <a:r>
              <a:rPr lang="en-US" sz="2600" b="1"/>
              <a:t>Work</a:t>
            </a:r>
            <a:r>
              <a:rPr lang="en-US" sz="2600"/>
              <a:t> is defined as a force acting over a distance.</a:t>
            </a:r>
          </a:p>
          <a:p>
            <a:endParaRPr lang="en-US" sz="2600"/>
          </a:p>
          <a:p>
            <a:r>
              <a:rPr lang="en-US" sz="2600"/>
              <a:t>Energy change is independent of the pathway; however, work and heat are both dependent on pathway.</a:t>
            </a:r>
          </a:p>
          <a:p>
            <a:endParaRPr lang="en-US" sz="2600"/>
          </a:p>
          <a:p>
            <a:r>
              <a:rPr lang="en-US" sz="2600"/>
              <a:t>A </a:t>
            </a:r>
            <a:r>
              <a:rPr lang="en-US" sz="2600" b="1"/>
              <a:t>state function </a:t>
            </a:r>
            <a:r>
              <a:rPr lang="en-US" sz="2600"/>
              <a:t>(or a state property) refers to a property of the system that is independent of the particular pathway taken.</a:t>
            </a:r>
          </a:p>
          <a:p>
            <a:endParaRPr lang="en-US" sz="2600"/>
          </a:p>
          <a:p>
            <a:r>
              <a:rPr lang="en-US" sz="2600"/>
              <a:t>Energy is a state function, but work and heat are not state functions.</a:t>
            </a:r>
          </a:p>
        </p:txBody>
      </p:sp>
      <p:sp>
        <p:nvSpPr>
          <p:cNvPr id="2" name="Slide Number Placeholder 1">
            <a:extLst>
              <a:ext uri="{FF2B5EF4-FFF2-40B4-BE49-F238E27FC236}">
                <a16:creationId xmlns:a16="http://schemas.microsoft.com/office/drawing/2014/main" id="{7E517BD6-8B43-41D3-823D-7A83D2B4CDD0}"/>
              </a:ext>
            </a:extLst>
          </p:cNvPr>
          <p:cNvSpPr>
            <a:spLocks noGrp="1"/>
          </p:cNvSpPr>
          <p:nvPr>
            <p:ph type="sldNum" sz="quarter" idx="12"/>
          </p:nvPr>
        </p:nvSpPr>
        <p:spPr/>
        <p:txBody>
          <a:bodyPr/>
          <a:lstStyle/>
          <a:p>
            <a:pPr>
              <a:defRPr/>
            </a:pPr>
            <a:fld id="{6937DD40-DFFD-4D82-A3F2-C2D3625F937C}" type="slidenum">
              <a:rPr lang="en-US" smtClean="0"/>
              <a:pPr>
                <a:defRPr/>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Box 2"/>
          <p:cNvSpPr txBox="1">
            <a:spLocks noChangeArrowheads="1"/>
          </p:cNvSpPr>
          <p:nvPr/>
        </p:nvSpPr>
        <p:spPr bwMode="auto">
          <a:xfrm>
            <a:off x="0" y="0"/>
            <a:ext cx="9144000" cy="954088"/>
          </a:xfrm>
          <a:prstGeom prst="rect">
            <a:avLst/>
          </a:prstGeom>
          <a:noFill/>
          <a:ln w="9525">
            <a:noFill/>
            <a:miter lim="800000"/>
            <a:headEnd/>
            <a:tailEnd/>
          </a:ln>
        </p:spPr>
        <p:txBody>
          <a:bodyPr>
            <a:spAutoFit/>
          </a:bodyPr>
          <a:lstStyle/>
          <a:p>
            <a:r>
              <a:rPr lang="en-US" sz="2800" b="1" i="1"/>
              <a:t>Characteristics of Enthalpy Changes</a:t>
            </a:r>
          </a:p>
          <a:p>
            <a:endParaRPr lang="en-US" sz="2800" b="1" i="1"/>
          </a:p>
        </p:txBody>
      </p:sp>
      <p:pic>
        <p:nvPicPr>
          <p:cNvPr id="47107" name="Picture 2"/>
          <p:cNvPicPr>
            <a:picLocks noChangeAspect="1" noChangeArrowheads="1"/>
          </p:cNvPicPr>
          <p:nvPr/>
        </p:nvPicPr>
        <p:blipFill>
          <a:blip r:embed="rId2" cstate="print"/>
          <a:srcRect/>
          <a:stretch>
            <a:fillRect/>
          </a:stretch>
        </p:blipFill>
        <p:spPr bwMode="auto">
          <a:xfrm>
            <a:off x="0" y="560388"/>
            <a:ext cx="9144000" cy="1497012"/>
          </a:xfrm>
          <a:prstGeom prst="rect">
            <a:avLst/>
          </a:prstGeom>
          <a:noFill/>
          <a:ln w="9525">
            <a:noFill/>
            <a:miter lim="800000"/>
            <a:headEnd/>
            <a:tailEnd/>
          </a:ln>
        </p:spPr>
      </p:pic>
      <p:pic>
        <p:nvPicPr>
          <p:cNvPr id="47108" name="Picture 5"/>
          <p:cNvPicPr>
            <a:picLocks noChangeAspect="1" noChangeArrowheads="1"/>
          </p:cNvPicPr>
          <p:nvPr/>
        </p:nvPicPr>
        <p:blipFill>
          <a:blip r:embed="rId3" cstate="print"/>
          <a:srcRect/>
          <a:stretch>
            <a:fillRect/>
          </a:stretch>
        </p:blipFill>
        <p:spPr bwMode="auto">
          <a:xfrm>
            <a:off x="0" y="2438400"/>
            <a:ext cx="9144000" cy="2293938"/>
          </a:xfrm>
          <a:prstGeom prst="rect">
            <a:avLst/>
          </a:prstGeom>
          <a:noFill/>
          <a:ln w="9525">
            <a:noFill/>
            <a:miter lim="800000"/>
            <a:headEnd/>
            <a:tailEnd/>
          </a:ln>
        </p:spPr>
      </p:pic>
      <p:pic>
        <p:nvPicPr>
          <p:cNvPr id="47109" name="Picture 4"/>
          <p:cNvPicPr>
            <a:picLocks noChangeAspect="1" noChangeArrowheads="1"/>
          </p:cNvPicPr>
          <p:nvPr/>
        </p:nvPicPr>
        <p:blipFill>
          <a:blip r:embed="rId4" cstate="print"/>
          <a:srcRect/>
          <a:stretch>
            <a:fillRect/>
          </a:stretch>
        </p:blipFill>
        <p:spPr bwMode="auto">
          <a:xfrm>
            <a:off x="1257300" y="4648200"/>
            <a:ext cx="7886700" cy="2362200"/>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BFCFE32D-7532-4892-8EB9-38DB4D00F0D7}"/>
              </a:ext>
            </a:extLst>
          </p:cNvPr>
          <p:cNvSpPr>
            <a:spLocks noGrp="1"/>
          </p:cNvSpPr>
          <p:nvPr>
            <p:ph type="sldNum" sz="quarter" idx="12"/>
          </p:nvPr>
        </p:nvSpPr>
        <p:spPr/>
        <p:txBody>
          <a:bodyPr/>
          <a:lstStyle/>
          <a:p>
            <a:pPr>
              <a:defRPr/>
            </a:pPr>
            <a:fld id="{6937DD40-DFFD-4D82-A3F2-C2D3625F937C}" type="slidenum">
              <a:rPr lang="en-US" smtClean="0"/>
              <a:pPr>
                <a:defRPr/>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3"/>
          <p:cNvPicPr>
            <a:picLocks noChangeAspect="1" noChangeArrowheads="1"/>
          </p:cNvPicPr>
          <p:nvPr/>
        </p:nvPicPr>
        <p:blipFill>
          <a:blip r:embed="rId2" cstate="print"/>
          <a:srcRect/>
          <a:stretch>
            <a:fillRect/>
          </a:stretch>
        </p:blipFill>
        <p:spPr bwMode="auto">
          <a:xfrm>
            <a:off x="0" y="1052513"/>
            <a:ext cx="9063038" cy="319087"/>
          </a:xfrm>
          <a:prstGeom prst="rect">
            <a:avLst/>
          </a:prstGeom>
          <a:noFill/>
          <a:ln w="9525">
            <a:noFill/>
            <a:miter lim="800000"/>
            <a:headEnd/>
            <a:tailEnd/>
          </a:ln>
        </p:spPr>
      </p:pic>
      <p:pic>
        <p:nvPicPr>
          <p:cNvPr id="48131" name="Picture 4"/>
          <p:cNvPicPr>
            <a:picLocks noChangeAspect="1" noChangeArrowheads="1"/>
          </p:cNvPicPr>
          <p:nvPr/>
        </p:nvPicPr>
        <p:blipFill>
          <a:blip r:embed="rId3" cstate="print"/>
          <a:srcRect/>
          <a:stretch>
            <a:fillRect/>
          </a:stretch>
        </p:blipFill>
        <p:spPr bwMode="auto">
          <a:xfrm>
            <a:off x="0" y="1474788"/>
            <a:ext cx="9077325" cy="277812"/>
          </a:xfrm>
          <a:prstGeom prst="rect">
            <a:avLst/>
          </a:prstGeom>
          <a:noFill/>
          <a:ln w="9525">
            <a:noFill/>
            <a:miter lim="800000"/>
            <a:headEnd/>
            <a:tailEnd/>
          </a:ln>
        </p:spPr>
      </p:pic>
      <p:pic>
        <p:nvPicPr>
          <p:cNvPr id="48132" name="Picture 6"/>
          <p:cNvPicPr>
            <a:picLocks noChangeAspect="1" noChangeArrowheads="1"/>
          </p:cNvPicPr>
          <p:nvPr/>
        </p:nvPicPr>
        <p:blipFill>
          <a:blip r:embed="rId4" cstate="print"/>
          <a:srcRect/>
          <a:stretch>
            <a:fillRect/>
          </a:stretch>
        </p:blipFill>
        <p:spPr bwMode="auto">
          <a:xfrm>
            <a:off x="0" y="228600"/>
            <a:ext cx="8991600" cy="728663"/>
          </a:xfrm>
          <a:prstGeom prst="rect">
            <a:avLst/>
          </a:prstGeom>
          <a:noFill/>
          <a:ln w="9525">
            <a:noFill/>
            <a:miter lim="800000"/>
            <a:headEnd/>
            <a:tailEnd/>
          </a:ln>
        </p:spPr>
      </p:pic>
      <p:cxnSp>
        <p:nvCxnSpPr>
          <p:cNvPr id="8" name="Straight Connector 7"/>
          <p:cNvCxnSpPr/>
          <p:nvPr/>
        </p:nvCxnSpPr>
        <p:spPr>
          <a:xfrm>
            <a:off x="304800" y="1981200"/>
            <a:ext cx="8534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134" name="TextBox 12"/>
          <p:cNvSpPr txBox="1">
            <a:spLocks noChangeArrowheads="1"/>
          </p:cNvSpPr>
          <p:nvPr/>
        </p:nvSpPr>
        <p:spPr bwMode="auto">
          <a:xfrm>
            <a:off x="762000" y="2895600"/>
            <a:ext cx="7467600" cy="523875"/>
          </a:xfrm>
          <a:prstGeom prst="rect">
            <a:avLst/>
          </a:prstGeom>
          <a:noFill/>
          <a:ln w="9525">
            <a:noFill/>
            <a:miter lim="800000"/>
            <a:headEnd/>
            <a:tailEnd/>
          </a:ln>
        </p:spPr>
        <p:txBody>
          <a:bodyPr>
            <a:spAutoFit/>
          </a:bodyPr>
          <a:lstStyle/>
          <a:p>
            <a:r>
              <a:rPr lang="el-GR" sz="2800"/>
              <a:t>Δ</a:t>
            </a:r>
            <a:r>
              <a:rPr lang="en-US" sz="2800"/>
              <a:t>H = [-1273 + 2035 + 3(-286) +3(44)] kJ = +36 kJ</a:t>
            </a:r>
          </a:p>
        </p:txBody>
      </p:sp>
      <p:pic>
        <p:nvPicPr>
          <p:cNvPr id="48135" name="Picture 7"/>
          <p:cNvPicPr>
            <a:picLocks noChangeAspect="1" noChangeArrowheads="1"/>
          </p:cNvPicPr>
          <p:nvPr/>
        </p:nvPicPr>
        <p:blipFill>
          <a:blip r:embed="rId5" cstate="print"/>
          <a:srcRect/>
          <a:stretch>
            <a:fillRect/>
          </a:stretch>
        </p:blipFill>
        <p:spPr bwMode="auto">
          <a:xfrm>
            <a:off x="2590800" y="2209800"/>
            <a:ext cx="3457575" cy="501650"/>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B1FE8DBE-3082-48A0-96B4-F2AC2ED9FD4C}"/>
              </a:ext>
            </a:extLst>
          </p:cNvPr>
          <p:cNvSpPr>
            <a:spLocks noGrp="1"/>
          </p:cNvSpPr>
          <p:nvPr>
            <p:ph type="sldNum" sz="quarter" idx="12"/>
          </p:nvPr>
        </p:nvSpPr>
        <p:spPr/>
        <p:txBody>
          <a:bodyPr/>
          <a:lstStyle/>
          <a:p>
            <a:pPr>
              <a:defRPr/>
            </a:pPr>
            <a:fld id="{6937DD40-DFFD-4D82-A3F2-C2D3625F937C}" type="slidenum">
              <a:rPr lang="en-US" smtClean="0"/>
              <a:pPr>
                <a:defRPr/>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2"/>
          <p:cNvPicPr>
            <a:picLocks noChangeAspect="1" noChangeArrowheads="1"/>
          </p:cNvPicPr>
          <p:nvPr/>
        </p:nvPicPr>
        <p:blipFill>
          <a:blip r:embed="rId2" cstate="print"/>
          <a:srcRect/>
          <a:stretch>
            <a:fillRect/>
          </a:stretch>
        </p:blipFill>
        <p:spPr bwMode="auto">
          <a:xfrm>
            <a:off x="0" y="0"/>
            <a:ext cx="9144000" cy="788988"/>
          </a:xfrm>
          <a:prstGeom prst="rect">
            <a:avLst/>
          </a:prstGeom>
          <a:noFill/>
          <a:ln w="9525">
            <a:noFill/>
            <a:miter lim="800000"/>
            <a:headEnd/>
            <a:tailEnd/>
          </a:ln>
        </p:spPr>
      </p:pic>
      <p:sp>
        <p:nvSpPr>
          <p:cNvPr id="2054" name="TextBox 2"/>
          <p:cNvSpPr txBox="1">
            <a:spLocks noChangeArrowheads="1"/>
          </p:cNvSpPr>
          <p:nvPr/>
        </p:nvSpPr>
        <p:spPr bwMode="auto">
          <a:xfrm>
            <a:off x="0" y="935038"/>
            <a:ext cx="9144000" cy="5694362"/>
          </a:xfrm>
          <a:prstGeom prst="rect">
            <a:avLst/>
          </a:prstGeom>
          <a:noFill/>
          <a:ln w="9525">
            <a:noFill/>
            <a:miter lim="800000"/>
            <a:headEnd/>
            <a:tailEnd/>
          </a:ln>
        </p:spPr>
        <p:txBody>
          <a:bodyPr>
            <a:spAutoFit/>
          </a:bodyPr>
          <a:lstStyle/>
          <a:p>
            <a:r>
              <a:rPr lang="en-US" sz="2600"/>
              <a:t>The </a:t>
            </a:r>
            <a:r>
              <a:rPr lang="en-US" sz="2600" b="1"/>
              <a:t>standard enthalpy of formation</a:t>
            </a:r>
            <a:r>
              <a:rPr lang="en-US" sz="2600"/>
              <a:t>            of a compound is the change in enthalpy that accompanies the formation of 1 mole of a compound from its elements with all substances in their standard states.</a:t>
            </a:r>
          </a:p>
          <a:p>
            <a:endParaRPr lang="en-US" sz="2600"/>
          </a:p>
          <a:p>
            <a:r>
              <a:rPr lang="en-US" sz="2600"/>
              <a:t>The superscript zero indicates that the process has been carried out under standard conditions (standard state).</a:t>
            </a:r>
          </a:p>
          <a:p>
            <a:endParaRPr lang="en-US" sz="2600"/>
          </a:p>
          <a:p>
            <a:r>
              <a:rPr lang="en-US" sz="2600"/>
              <a:t>Examples:</a:t>
            </a:r>
          </a:p>
          <a:p>
            <a:r>
              <a:rPr lang="en-US" sz="2600"/>
              <a:t>The formation of nitrogen dioxide:</a:t>
            </a:r>
          </a:p>
          <a:p>
            <a:r>
              <a:rPr lang="en-US" sz="2600"/>
              <a:t>		½ N</a:t>
            </a:r>
            <a:r>
              <a:rPr lang="en-US" sz="2600" baseline="-25000"/>
              <a:t>2</a:t>
            </a:r>
            <a:r>
              <a:rPr lang="en-US" sz="2600" i="1"/>
              <a:t>(g)</a:t>
            </a:r>
            <a:r>
              <a:rPr lang="en-US" sz="2600"/>
              <a:t> + O</a:t>
            </a:r>
            <a:r>
              <a:rPr lang="en-US" sz="2600" baseline="-25000"/>
              <a:t>2</a:t>
            </a:r>
            <a:r>
              <a:rPr lang="en-US" sz="2600" i="1"/>
              <a:t>(g</a:t>
            </a:r>
            <a:r>
              <a:rPr lang="en-US" sz="2600"/>
              <a:t>) → NO</a:t>
            </a:r>
            <a:r>
              <a:rPr lang="en-US" sz="2600" baseline="-25000"/>
              <a:t>2</a:t>
            </a:r>
            <a:r>
              <a:rPr lang="en-US" sz="2600" i="1"/>
              <a:t>(g)	   		=</a:t>
            </a:r>
            <a:r>
              <a:rPr lang="en-US" sz="2600"/>
              <a:t> 34 kJ/mol</a:t>
            </a:r>
          </a:p>
          <a:p>
            <a:endParaRPr lang="en-US" sz="2600"/>
          </a:p>
          <a:p>
            <a:r>
              <a:rPr lang="en-US" sz="2600"/>
              <a:t>The formation reaction of methanol:</a:t>
            </a:r>
          </a:p>
          <a:p>
            <a:pPr algn="ctr"/>
            <a:r>
              <a:rPr lang="en-US" sz="2600"/>
              <a:t>C</a:t>
            </a:r>
            <a:r>
              <a:rPr lang="en-US" sz="2600" i="1"/>
              <a:t>(s)</a:t>
            </a:r>
            <a:r>
              <a:rPr lang="en-US" sz="2600"/>
              <a:t> + 2H</a:t>
            </a:r>
            <a:r>
              <a:rPr lang="en-US" sz="2600" baseline="-25000"/>
              <a:t>2</a:t>
            </a:r>
            <a:r>
              <a:rPr lang="en-US" sz="2600" i="1"/>
              <a:t>(g)</a:t>
            </a:r>
            <a:r>
              <a:rPr lang="en-US" sz="2600"/>
              <a:t> + 1/2O</a:t>
            </a:r>
            <a:r>
              <a:rPr lang="en-US" sz="2600" baseline="-25000"/>
              <a:t>2</a:t>
            </a:r>
            <a:r>
              <a:rPr lang="en-US" sz="2600" i="1"/>
              <a:t>(g)</a:t>
            </a:r>
            <a:r>
              <a:rPr lang="en-US" sz="2600"/>
              <a:t> → CH</a:t>
            </a:r>
            <a:r>
              <a:rPr lang="en-US" sz="2600" baseline="-25000"/>
              <a:t>3</a:t>
            </a:r>
            <a:r>
              <a:rPr lang="en-US" sz="2600"/>
              <a:t>OH</a:t>
            </a:r>
            <a:r>
              <a:rPr lang="en-US" sz="2600" i="1"/>
              <a:t>(l)          </a:t>
            </a:r>
            <a:r>
              <a:rPr lang="en-US" sz="2600"/>
              <a:t>	= -239 kJ/mol</a:t>
            </a:r>
          </a:p>
        </p:txBody>
      </p:sp>
      <p:graphicFrame>
        <p:nvGraphicFramePr>
          <p:cNvPr id="2050" name="Object 3"/>
          <p:cNvGraphicFramePr>
            <a:graphicFrameLocks noChangeAspect="1"/>
          </p:cNvGraphicFramePr>
          <p:nvPr/>
        </p:nvGraphicFramePr>
        <p:xfrm>
          <a:off x="4953000" y="935038"/>
          <a:ext cx="895350" cy="511175"/>
        </p:xfrm>
        <a:graphic>
          <a:graphicData uri="http://schemas.openxmlformats.org/presentationml/2006/ole">
            <mc:AlternateContent xmlns:mc="http://schemas.openxmlformats.org/markup-compatibility/2006">
              <mc:Choice xmlns:v="urn:schemas-microsoft-com:vml" Requires="v">
                <p:oleObj name="Equation" r:id="rId3" imgW="444240" imgH="253800" progId="Equation.3">
                  <p:embed/>
                </p:oleObj>
              </mc:Choice>
              <mc:Fallback>
                <p:oleObj name="Equation" r:id="rId3" imgW="444240" imgH="253800" progId="Equation.3">
                  <p:embed/>
                  <p:pic>
                    <p:nvPicPr>
                      <p:cNvPr id="205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935038"/>
                        <a:ext cx="895350" cy="51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5"/>
          <p:cNvGraphicFramePr>
            <a:graphicFrameLocks noChangeAspect="1"/>
          </p:cNvGraphicFramePr>
          <p:nvPr/>
        </p:nvGraphicFramePr>
        <p:xfrm>
          <a:off x="6683375" y="4897438"/>
          <a:ext cx="708025" cy="544512"/>
        </p:xfrm>
        <a:graphic>
          <a:graphicData uri="http://schemas.openxmlformats.org/presentationml/2006/ole">
            <mc:AlternateContent xmlns:mc="http://schemas.openxmlformats.org/markup-compatibility/2006">
              <mc:Choice xmlns:v="urn:schemas-microsoft-com:vml" Requires="v">
                <p:oleObj name="Equation" r:id="rId5" imgW="330120" imgH="253800" progId="Equation.3">
                  <p:embed/>
                </p:oleObj>
              </mc:Choice>
              <mc:Fallback>
                <p:oleObj name="Equation" r:id="rId5" imgW="330120" imgH="253800" progId="Equation.3">
                  <p:embed/>
                  <p:pic>
                    <p:nvPicPr>
                      <p:cNvPr id="205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3375" y="4897438"/>
                        <a:ext cx="708025" cy="544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2" name="Object 6"/>
          <p:cNvGraphicFramePr>
            <a:graphicFrameLocks noChangeAspect="1"/>
          </p:cNvGraphicFramePr>
          <p:nvPr/>
        </p:nvGraphicFramePr>
        <p:xfrm>
          <a:off x="6149975" y="6040438"/>
          <a:ext cx="708025" cy="544512"/>
        </p:xfrm>
        <a:graphic>
          <a:graphicData uri="http://schemas.openxmlformats.org/presentationml/2006/ole">
            <mc:AlternateContent xmlns:mc="http://schemas.openxmlformats.org/markup-compatibility/2006">
              <mc:Choice xmlns:v="urn:schemas-microsoft-com:vml" Requires="v">
                <p:oleObj name="Equation" r:id="rId7" imgW="330120" imgH="253800" progId="Equation.3">
                  <p:embed/>
                </p:oleObj>
              </mc:Choice>
              <mc:Fallback>
                <p:oleObj name="Equation" r:id="rId7" imgW="330120" imgH="253800" progId="Equation.3">
                  <p:embed/>
                  <p:pic>
                    <p:nvPicPr>
                      <p:cNvPr id="205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9975" y="6040438"/>
                        <a:ext cx="708025" cy="544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lide Number Placeholder 1">
            <a:extLst>
              <a:ext uri="{FF2B5EF4-FFF2-40B4-BE49-F238E27FC236}">
                <a16:creationId xmlns:a16="http://schemas.microsoft.com/office/drawing/2014/main" id="{4F910356-5A90-4567-9F6A-9DB199F09F3A}"/>
              </a:ext>
            </a:extLst>
          </p:cNvPr>
          <p:cNvSpPr>
            <a:spLocks noGrp="1"/>
          </p:cNvSpPr>
          <p:nvPr>
            <p:ph type="sldNum" sz="quarter" idx="12"/>
          </p:nvPr>
        </p:nvSpPr>
        <p:spPr/>
        <p:txBody>
          <a:bodyPr/>
          <a:lstStyle/>
          <a:p>
            <a:pPr>
              <a:defRPr/>
            </a:pPr>
            <a:fld id="{6937DD40-DFFD-4D82-A3F2-C2D3625F937C}" type="slidenum">
              <a:rPr lang="en-US" smtClean="0"/>
              <a:pPr>
                <a:defRPr/>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4"/>
          <p:cNvPicPr>
            <a:picLocks noChangeAspect="1" noChangeArrowheads="1"/>
          </p:cNvPicPr>
          <p:nvPr/>
        </p:nvPicPr>
        <p:blipFill>
          <a:blip r:embed="rId2" cstate="print"/>
          <a:srcRect/>
          <a:stretch>
            <a:fillRect/>
          </a:stretch>
        </p:blipFill>
        <p:spPr bwMode="auto">
          <a:xfrm>
            <a:off x="0" y="2895600"/>
            <a:ext cx="9144000" cy="3451225"/>
          </a:xfrm>
          <a:prstGeom prst="rect">
            <a:avLst/>
          </a:prstGeom>
          <a:noFill/>
          <a:ln w="9525">
            <a:noFill/>
            <a:miter lim="800000"/>
            <a:headEnd/>
            <a:tailEnd/>
          </a:ln>
        </p:spPr>
      </p:pic>
      <p:sp>
        <p:nvSpPr>
          <p:cNvPr id="49155" name="TextBox 2"/>
          <p:cNvSpPr txBox="1">
            <a:spLocks noChangeArrowheads="1"/>
          </p:cNvSpPr>
          <p:nvPr/>
        </p:nvSpPr>
        <p:spPr bwMode="auto">
          <a:xfrm>
            <a:off x="0" y="457200"/>
            <a:ext cx="9144000" cy="892175"/>
          </a:xfrm>
          <a:prstGeom prst="rect">
            <a:avLst/>
          </a:prstGeom>
          <a:noFill/>
          <a:ln w="9525">
            <a:noFill/>
            <a:miter lim="800000"/>
            <a:headEnd/>
            <a:tailEnd/>
          </a:ln>
        </p:spPr>
        <p:txBody>
          <a:bodyPr>
            <a:spAutoFit/>
          </a:bodyPr>
          <a:lstStyle/>
          <a:p>
            <a:r>
              <a:rPr lang="en-US" sz="2600"/>
              <a:t>Enthalpies of formation are always given per mole of product with the product in its standard state.</a:t>
            </a:r>
          </a:p>
        </p:txBody>
      </p:sp>
      <p:sp>
        <p:nvSpPr>
          <p:cNvPr id="2" name="Slide Number Placeholder 1">
            <a:extLst>
              <a:ext uri="{FF2B5EF4-FFF2-40B4-BE49-F238E27FC236}">
                <a16:creationId xmlns:a16="http://schemas.microsoft.com/office/drawing/2014/main" id="{8021A48A-E6FF-43E4-8058-25607A44A650}"/>
              </a:ext>
            </a:extLst>
          </p:cNvPr>
          <p:cNvSpPr>
            <a:spLocks noGrp="1"/>
          </p:cNvSpPr>
          <p:nvPr>
            <p:ph type="sldNum" sz="quarter" idx="12"/>
          </p:nvPr>
        </p:nvSpPr>
        <p:spPr/>
        <p:txBody>
          <a:bodyPr/>
          <a:lstStyle/>
          <a:p>
            <a:pPr>
              <a:defRPr/>
            </a:pPr>
            <a:fld id="{6937DD40-DFFD-4D82-A3F2-C2D3625F937C}" type="slidenum">
              <a:rPr lang="en-US" smtClean="0"/>
              <a:pPr>
                <a:defRPr/>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1"/>
          <p:cNvPicPr>
            <a:picLocks noChangeAspect="1"/>
          </p:cNvPicPr>
          <p:nvPr/>
        </p:nvPicPr>
        <p:blipFill>
          <a:blip r:embed="rId2" cstate="print"/>
          <a:srcRect/>
          <a:stretch>
            <a:fillRect/>
          </a:stretch>
        </p:blipFill>
        <p:spPr bwMode="auto">
          <a:xfrm>
            <a:off x="4281488" y="762000"/>
            <a:ext cx="4862512" cy="5308600"/>
          </a:xfrm>
          <a:prstGeom prst="rect">
            <a:avLst/>
          </a:prstGeom>
          <a:noFill/>
          <a:ln w="9525">
            <a:noFill/>
            <a:miter lim="800000"/>
            <a:headEnd/>
            <a:tailEnd/>
          </a:ln>
        </p:spPr>
      </p:pic>
      <p:sp>
        <p:nvSpPr>
          <p:cNvPr id="3076" name="Rectangle 2"/>
          <p:cNvSpPr>
            <a:spLocks noChangeArrowheads="1"/>
          </p:cNvSpPr>
          <p:nvPr/>
        </p:nvSpPr>
        <p:spPr bwMode="auto">
          <a:xfrm>
            <a:off x="381000" y="1600200"/>
            <a:ext cx="3429000" cy="1816100"/>
          </a:xfrm>
          <a:prstGeom prst="rect">
            <a:avLst/>
          </a:prstGeom>
          <a:noFill/>
          <a:ln w="9525">
            <a:noFill/>
            <a:miter lim="800000"/>
            <a:headEnd/>
            <a:tailEnd/>
          </a:ln>
        </p:spPr>
        <p:txBody>
          <a:bodyPr>
            <a:spAutoFit/>
          </a:bodyPr>
          <a:lstStyle/>
          <a:p>
            <a:r>
              <a:rPr lang="en-US" sz="2800"/>
              <a:t>The enthalpy of formation of an element in its standard state is zero.</a:t>
            </a:r>
          </a:p>
        </p:txBody>
      </p:sp>
      <p:graphicFrame>
        <p:nvGraphicFramePr>
          <p:cNvPr id="3074" name="Object 2"/>
          <p:cNvGraphicFramePr>
            <a:graphicFrameLocks noChangeAspect="1"/>
          </p:cNvGraphicFramePr>
          <p:nvPr/>
        </p:nvGraphicFramePr>
        <p:xfrm>
          <a:off x="566738" y="3581400"/>
          <a:ext cx="2557462" cy="563563"/>
        </p:xfrm>
        <a:graphic>
          <a:graphicData uri="http://schemas.openxmlformats.org/presentationml/2006/ole">
            <mc:AlternateContent xmlns:mc="http://schemas.openxmlformats.org/markup-compatibility/2006">
              <mc:Choice xmlns:v="urn:schemas-microsoft-com:vml" Requires="v">
                <p:oleObj name="Equation" r:id="rId3" imgW="1155600" imgH="253800" progId="Equation.3">
                  <p:embed/>
                </p:oleObj>
              </mc:Choice>
              <mc:Fallback>
                <p:oleObj name="Equation" r:id="rId3" imgW="1155600" imgH="253800" progId="Equation.3">
                  <p:embed/>
                  <p:pic>
                    <p:nvPicPr>
                      <p:cNvPr id="307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738" y="3581400"/>
                        <a:ext cx="2557462" cy="563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lide Number Placeholder 1">
            <a:extLst>
              <a:ext uri="{FF2B5EF4-FFF2-40B4-BE49-F238E27FC236}">
                <a16:creationId xmlns:a16="http://schemas.microsoft.com/office/drawing/2014/main" id="{B7B7A65E-8EAB-49FC-B3EB-CA0B8FD30B8D}"/>
              </a:ext>
            </a:extLst>
          </p:cNvPr>
          <p:cNvSpPr>
            <a:spLocks noGrp="1"/>
          </p:cNvSpPr>
          <p:nvPr>
            <p:ph type="sldNum" sz="quarter" idx="12"/>
          </p:nvPr>
        </p:nvSpPr>
        <p:spPr/>
        <p:txBody>
          <a:bodyPr/>
          <a:lstStyle/>
          <a:p>
            <a:pPr>
              <a:defRPr/>
            </a:pPr>
            <a:fld id="{6937DD40-DFFD-4D82-A3F2-C2D3625F937C}" type="slidenum">
              <a:rPr lang="en-US" smtClean="0"/>
              <a:pPr>
                <a:defRPr/>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Box 1"/>
          <p:cNvSpPr txBox="1">
            <a:spLocks noChangeArrowheads="1"/>
          </p:cNvSpPr>
          <p:nvPr/>
        </p:nvSpPr>
        <p:spPr bwMode="auto">
          <a:xfrm>
            <a:off x="0" y="0"/>
            <a:ext cx="9144000" cy="6894513"/>
          </a:xfrm>
          <a:prstGeom prst="rect">
            <a:avLst/>
          </a:prstGeom>
          <a:noFill/>
          <a:ln w="9525">
            <a:noFill/>
            <a:miter lim="800000"/>
            <a:headEnd/>
            <a:tailEnd/>
          </a:ln>
        </p:spPr>
        <p:txBody>
          <a:bodyPr>
            <a:spAutoFit/>
          </a:bodyPr>
          <a:lstStyle/>
          <a:p>
            <a:r>
              <a:rPr lang="en-US" sz="2600"/>
              <a:t>Since enthalpy is a state function, we can invoke Hess’s law and choose any convenient pathway from reactants to products and then sum the enthalpy changes.</a:t>
            </a:r>
          </a:p>
          <a:p>
            <a:endParaRPr lang="en-US" sz="2600"/>
          </a:p>
          <a:p>
            <a:endParaRPr lang="en-US" sz="2600"/>
          </a:p>
          <a:p>
            <a:endParaRPr lang="en-US" sz="2600"/>
          </a:p>
          <a:p>
            <a:endParaRPr lang="en-US" sz="2600"/>
          </a:p>
          <a:p>
            <a:endParaRPr lang="en-US" sz="2600"/>
          </a:p>
          <a:p>
            <a:endParaRPr lang="en-US" sz="2600"/>
          </a:p>
          <a:p>
            <a:endParaRPr lang="en-US" sz="2600"/>
          </a:p>
          <a:p>
            <a:endParaRPr lang="en-US" sz="2600"/>
          </a:p>
          <a:p>
            <a:endParaRPr lang="en-US" sz="2600"/>
          </a:p>
          <a:p>
            <a:endParaRPr lang="en-US" sz="2600"/>
          </a:p>
          <a:p>
            <a:endParaRPr lang="en-US" sz="2600"/>
          </a:p>
          <a:p>
            <a:r>
              <a:rPr lang="en-US" sz="2600"/>
              <a:t>Pathway involves taking the reactants apart into the respective elements in their standard states in reactions (a) and (b) and then forming the products from these elements in reactions (c) and (d)</a:t>
            </a:r>
          </a:p>
        </p:txBody>
      </p:sp>
      <p:pic>
        <p:nvPicPr>
          <p:cNvPr id="50179" name="Picture 1"/>
          <p:cNvPicPr>
            <a:picLocks noChangeAspect="1"/>
          </p:cNvPicPr>
          <p:nvPr/>
        </p:nvPicPr>
        <p:blipFill>
          <a:blip r:embed="rId2" cstate="print"/>
          <a:srcRect/>
          <a:stretch>
            <a:fillRect/>
          </a:stretch>
        </p:blipFill>
        <p:spPr bwMode="auto">
          <a:xfrm>
            <a:off x="1371600" y="1981200"/>
            <a:ext cx="6738938" cy="3429000"/>
          </a:xfrm>
          <a:prstGeom prst="rect">
            <a:avLst/>
          </a:prstGeom>
          <a:noFill/>
          <a:ln w="9525">
            <a:noFill/>
            <a:miter lim="800000"/>
            <a:headEnd/>
            <a:tailEnd/>
          </a:ln>
        </p:spPr>
      </p:pic>
      <p:pic>
        <p:nvPicPr>
          <p:cNvPr id="50180" name="Picture 2"/>
          <p:cNvPicPr>
            <a:picLocks noChangeAspect="1" noChangeArrowheads="1"/>
          </p:cNvPicPr>
          <p:nvPr/>
        </p:nvPicPr>
        <p:blipFill>
          <a:blip r:embed="rId3" cstate="print"/>
          <a:srcRect/>
          <a:stretch>
            <a:fillRect/>
          </a:stretch>
        </p:blipFill>
        <p:spPr bwMode="auto">
          <a:xfrm>
            <a:off x="1905000" y="1295400"/>
            <a:ext cx="4876800" cy="574675"/>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DB48C3CF-D777-4CDB-AA26-BA7D50925D7B}"/>
              </a:ext>
            </a:extLst>
          </p:cNvPr>
          <p:cNvSpPr>
            <a:spLocks noGrp="1"/>
          </p:cNvSpPr>
          <p:nvPr>
            <p:ph type="sldNum" sz="quarter" idx="12"/>
          </p:nvPr>
        </p:nvSpPr>
        <p:spPr/>
        <p:txBody>
          <a:bodyPr/>
          <a:lstStyle/>
          <a:p>
            <a:pPr>
              <a:defRPr/>
            </a:pPr>
            <a:fld id="{6937DD40-DFFD-4D82-A3F2-C2D3625F937C}" type="slidenum">
              <a:rPr lang="en-US" smtClean="0"/>
              <a:pPr>
                <a:defRPr/>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srcRect/>
          <a:stretch>
            <a:fillRect/>
          </a:stretch>
        </p:blipFill>
        <p:spPr bwMode="auto">
          <a:xfrm>
            <a:off x="0" y="0"/>
            <a:ext cx="7358063" cy="2528888"/>
          </a:xfrm>
          <a:prstGeom prst="rect">
            <a:avLst/>
          </a:prstGeom>
          <a:noFill/>
          <a:ln w="9525">
            <a:noFill/>
            <a:miter lim="800000"/>
            <a:headEnd/>
            <a:tailEnd/>
          </a:ln>
        </p:spPr>
      </p:pic>
      <p:sp>
        <p:nvSpPr>
          <p:cNvPr id="4100" name="Rectangle 3"/>
          <p:cNvSpPr>
            <a:spLocks noChangeArrowheads="1"/>
          </p:cNvSpPr>
          <p:nvPr/>
        </p:nvSpPr>
        <p:spPr bwMode="auto">
          <a:xfrm>
            <a:off x="0" y="2971800"/>
            <a:ext cx="9144000" cy="3540125"/>
          </a:xfrm>
          <a:prstGeom prst="rect">
            <a:avLst/>
          </a:prstGeom>
          <a:noFill/>
          <a:ln w="9525">
            <a:noFill/>
            <a:miter lim="800000"/>
            <a:headEnd/>
            <a:tailEnd/>
          </a:ln>
        </p:spPr>
        <p:txBody>
          <a:bodyPr>
            <a:spAutoFit/>
          </a:bodyPr>
          <a:lstStyle/>
          <a:p>
            <a:r>
              <a:rPr lang="en-US" sz="2800"/>
              <a:t>The enthalpy change for a given reaction can be calculated by subtracting the enthalpies of formation of the reactants from the enthalpies of formation of the products.</a:t>
            </a:r>
          </a:p>
          <a:p>
            <a:endParaRPr lang="en-US" sz="2800"/>
          </a:p>
          <a:p>
            <a:endParaRPr lang="en-US" sz="2800"/>
          </a:p>
          <a:p>
            <a:endParaRPr lang="en-US" sz="2800"/>
          </a:p>
          <a:p>
            <a:r>
              <a:rPr lang="en-US" sz="2800" i="1"/>
              <a:t>ν</a:t>
            </a:r>
            <a:r>
              <a:rPr lang="en-US" sz="2800" i="1" baseline="-25000"/>
              <a:t>i</a:t>
            </a:r>
            <a:r>
              <a:rPr lang="en-US" sz="2800"/>
              <a:t> and </a:t>
            </a:r>
            <a:r>
              <a:rPr lang="el-GR" sz="2800" i="1"/>
              <a:t>ν</a:t>
            </a:r>
            <a:r>
              <a:rPr lang="en-US" sz="2800" i="1" baseline="-25000"/>
              <a:t>j</a:t>
            </a:r>
            <a:r>
              <a:rPr lang="en-US" sz="2800"/>
              <a:t> are the stochiometric coefficients of the products and reactants from the balanced chemical equation.</a:t>
            </a:r>
          </a:p>
        </p:txBody>
      </p:sp>
      <p:graphicFrame>
        <p:nvGraphicFramePr>
          <p:cNvPr id="4098" name="Object 4"/>
          <p:cNvGraphicFramePr>
            <a:graphicFrameLocks noChangeAspect="1"/>
          </p:cNvGraphicFramePr>
          <p:nvPr/>
        </p:nvGraphicFramePr>
        <p:xfrm>
          <a:off x="838200" y="4648200"/>
          <a:ext cx="7156450" cy="544513"/>
        </p:xfrm>
        <a:graphic>
          <a:graphicData uri="http://schemas.openxmlformats.org/presentationml/2006/ole">
            <mc:AlternateContent xmlns:mc="http://schemas.openxmlformats.org/markup-compatibility/2006">
              <mc:Choice xmlns:v="urn:schemas-microsoft-com:vml" Requires="v">
                <p:oleObj name="Equation" r:id="rId3" imgW="3340080" imgH="253800" progId="Equation.3">
                  <p:embed/>
                </p:oleObj>
              </mc:Choice>
              <mc:Fallback>
                <p:oleObj name="Equation" r:id="rId3" imgW="3340080" imgH="253800" progId="Equation.3">
                  <p:embed/>
                  <p:pic>
                    <p:nvPicPr>
                      <p:cNvPr id="409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648200"/>
                        <a:ext cx="7156450" cy="544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lide Number Placeholder 1">
            <a:extLst>
              <a:ext uri="{FF2B5EF4-FFF2-40B4-BE49-F238E27FC236}">
                <a16:creationId xmlns:a16="http://schemas.microsoft.com/office/drawing/2014/main" id="{9B7BA616-4B10-44F0-8F7B-3370068399A7}"/>
              </a:ext>
            </a:extLst>
          </p:cNvPr>
          <p:cNvSpPr>
            <a:spLocks noGrp="1"/>
          </p:cNvSpPr>
          <p:nvPr>
            <p:ph type="sldNum" sz="quarter" idx="12"/>
          </p:nvPr>
        </p:nvSpPr>
        <p:spPr/>
        <p:txBody>
          <a:bodyPr/>
          <a:lstStyle/>
          <a:p>
            <a:pPr>
              <a:defRPr/>
            </a:pPr>
            <a:fld id="{6937DD40-DFFD-4D82-A3F2-C2D3625F937C}" type="slidenum">
              <a:rPr lang="en-US" smtClean="0"/>
              <a:pPr>
                <a:defRPr/>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2"/>
          <p:cNvPicPr>
            <a:picLocks noChangeAspect="1" noChangeArrowheads="1"/>
          </p:cNvPicPr>
          <p:nvPr/>
        </p:nvPicPr>
        <p:blipFill>
          <a:blip r:embed="rId2" cstate="print"/>
          <a:srcRect/>
          <a:stretch>
            <a:fillRect/>
          </a:stretch>
        </p:blipFill>
        <p:spPr bwMode="auto">
          <a:xfrm>
            <a:off x="0" y="0"/>
            <a:ext cx="9144000" cy="4100513"/>
          </a:xfrm>
          <a:prstGeom prst="rect">
            <a:avLst/>
          </a:prstGeom>
          <a:noFill/>
          <a:ln w="9525">
            <a:noFill/>
            <a:miter lim="800000"/>
            <a:headEnd/>
            <a:tailEnd/>
          </a:ln>
        </p:spPr>
      </p:pic>
      <p:graphicFrame>
        <p:nvGraphicFramePr>
          <p:cNvPr id="5122" name="Object 3"/>
          <p:cNvGraphicFramePr>
            <a:graphicFrameLocks noChangeAspect="1"/>
          </p:cNvGraphicFramePr>
          <p:nvPr/>
        </p:nvGraphicFramePr>
        <p:xfrm>
          <a:off x="914400" y="2819400"/>
          <a:ext cx="7156450" cy="544513"/>
        </p:xfrm>
        <a:graphic>
          <a:graphicData uri="http://schemas.openxmlformats.org/presentationml/2006/ole">
            <mc:AlternateContent xmlns:mc="http://schemas.openxmlformats.org/markup-compatibility/2006">
              <mc:Choice xmlns:v="urn:schemas-microsoft-com:vml" Requires="v">
                <p:oleObj name="Equation" r:id="rId3" imgW="3340080" imgH="253800" progId="Equation.3">
                  <p:embed/>
                </p:oleObj>
              </mc:Choice>
              <mc:Fallback>
                <p:oleObj name="Equation" r:id="rId3" imgW="3340080" imgH="253800" progId="Equation.3">
                  <p:embed/>
                  <p:pic>
                    <p:nvPicPr>
                      <p:cNvPr id="5122"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819400"/>
                        <a:ext cx="7156450" cy="544513"/>
                      </a:xfrm>
                      <a:prstGeom prst="rect">
                        <a:avLst/>
                      </a:prstGeom>
                      <a:solidFill>
                        <a:schemeClr val="bg1"/>
                      </a:solidFill>
                    </p:spPr>
                  </p:pic>
                </p:oleObj>
              </mc:Fallback>
            </mc:AlternateContent>
          </a:graphicData>
        </a:graphic>
      </p:graphicFrame>
      <p:sp>
        <p:nvSpPr>
          <p:cNvPr id="2" name="Slide Number Placeholder 1">
            <a:extLst>
              <a:ext uri="{FF2B5EF4-FFF2-40B4-BE49-F238E27FC236}">
                <a16:creationId xmlns:a16="http://schemas.microsoft.com/office/drawing/2014/main" id="{1CC4AA8F-AE7D-4DC9-9A8C-430F4A581A6A}"/>
              </a:ext>
            </a:extLst>
          </p:cNvPr>
          <p:cNvSpPr>
            <a:spLocks noGrp="1"/>
          </p:cNvSpPr>
          <p:nvPr>
            <p:ph type="sldNum" sz="quarter" idx="12"/>
          </p:nvPr>
        </p:nvSpPr>
        <p:spPr/>
        <p:txBody>
          <a:bodyPr/>
          <a:lstStyle/>
          <a:p>
            <a:pPr>
              <a:defRPr/>
            </a:pPr>
            <a:fld id="{6937DD40-DFFD-4D82-A3F2-C2D3625F937C}" type="slidenum">
              <a:rPr lang="en-US" smtClean="0"/>
              <a:pPr>
                <a:defRPr/>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cstate="print"/>
          <a:srcRect/>
          <a:stretch>
            <a:fillRect/>
          </a:stretch>
        </p:blipFill>
        <p:spPr bwMode="auto">
          <a:xfrm>
            <a:off x="0" y="0"/>
            <a:ext cx="9144000" cy="2632075"/>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94983D2C-4A75-4C4E-A85A-7FA1D871286C}"/>
              </a:ext>
            </a:extLst>
          </p:cNvPr>
          <p:cNvSpPr>
            <a:spLocks noGrp="1"/>
          </p:cNvSpPr>
          <p:nvPr>
            <p:ph type="sldNum" sz="quarter" idx="12"/>
          </p:nvPr>
        </p:nvSpPr>
        <p:spPr/>
        <p:txBody>
          <a:bodyPr/>
          <a:lstStyle/>
          <a:p>
            <a:pPr>
              <a:defRPr/>
            </a:pPr>
            <a:fld id="{6937DD40-DFFD-4D82-A3F2-C2D3625F937C}" type="slidenum">
              <a:rPr lang="en-US" smtClean="0"/>
              <a:pPr>
                <a:defRPr/>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cstate="print"/>
          <a:srcRect/>
          <a:stretch>
            <a:fillRect/>
          </a:stretch>
        </p:blipFill>
        <p:spPr bwMode="auto">
          <a:xfrm>
            <a:off x="1066800" y="4191000"/>
            <a:ext cx="7315200" cy="2600325"/>
          </a:xfrm>
          <a:prstGeom prst="rect">
            <a:avLst/>
          </a:prstGeom>
          <a:noFill/>
          <a:ln w="9525">
            <a:noFill/>
            <a:miter lim="800000"/>
            <a:headEnd/>
            <a:tailEnd/>
          </a:ln>
        </p:spPr>
      </p:pic>
      <p:pic>
        <p:nvPicPr>
          <p:cNvPr id="52227" name="Picture 1"/>
          <p:cNvPicPr>
            <a:picLocks noChangeAspect="1"/>
          </p:cNvPicPr>
          <p:nvPr/>
        </p:nvPicPr>
        <p:blipFill>
          <a:blip r:embed="rId3" cstate="print"/>
          <a:srcRect/>
          <a:stretch>
            <a:fillRect/>
          </a:stretch>
        </p:blipFill>
        <p:spPr bwMode="auto">
          <a:xfrm>
            <a:off x="990600" y="0"/>
            <a:ext cx="6883400" cy="4038600"/>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B9973950-A2DD-468E-90B8-9B358677D338}"/>
              </a:ext>
            </a:extLst>
          </p:cNvPr>
          <p:cNvSpPr>
            <a:spLocks noGrp="1"/>
          </p:cNvSpPr>
          <p:nvPr>
            <p:ph type="sldNum" sz="quarter" idx="12"/>
          </p:nvPr>
        </p:nvSpPr>
        <p:spPr/>
        <p:txBody>
          <a:bodyPr/>
          <a:lstStyle/>
          <a:p>
            <a:pPr>
              <a:defRPr/>
            </a:pPr>
            <a:fld id="{6937DD40-DFFD-4D82-A3F2-C2D3625F937C}" type="slidenum">
              <a:rPr lang="en-US" smtClean="0"/>
              <a:pPr>
                <a:defRPr/>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1"/>
          <p:cNvSpPr txBox="1">
            <a:spLocks noChangeArrowheads="1"/>
          </p:cNvSpPr>
          <p:nvPr/>
        </p:nvSpPr>
        <p:spPr bwMode="auto">
          <a:xfrm>
            <a:off x="0" y="0"/>
            <a:ext cx="9144000" cy="5262563"/>
          </a:xfrm>
          <a:prstGeom prst="rect">
            <a:avLst/>
          </a:prstGeom>
          <a:noFill/>
          <a:ln w="9525">
            <a:noFill/>
            <a:miter lim="800000"/>
            <a:headEnd/>
            <a:tailEnd/>
          </a:ln>
        </p:spPr>
        <p:txBody>
          <a:bodyPr>
            <a:spAutoFit/>
          </a:bodyPr>
          <a:lstStyle/>
          <a:p>
            <a:r>
              <a:rPr lang="en-US" sz="2800" b="1" i="1"/>
              <a:t>Chemical energy</a:t>
            </a:r>
          </a:p>
          <a:p>
            <a:endParaRPr lang="en-US" sz="2800" b="1" i="1"/>
          </a:p>
          <a:p>
            <a:r>
              <a:rPr lang="en-US" sz="2800"/>
              <a:t>The </a:t>
            </a:r>
            <a:r>
              <a:rPr lang="en-US" sz="2800" b="1"/>
              <a:t>system</a:t>
            </a:r>
            <a:r>
              <a:rPr lang="en-US" sz="2800"/>
              <a:t> is the part of the universe on which we wish to focus attention.</a:t>
            </a:r>
          </a:p>
          <a:p>
            <a:endParaRPr lang="en-US" sz="2800"/>
          </a:p>
          <a:p>
            <a:r>
              <a:rPr lang="en-US" sz="2800"/>
              <a:t>The </a:t>
            </a:r>
            <a:r>
              <a:rPr lang="en-US" sz="2800" b="1"/>
              <a:t>surrounding</a:t>
            </a:r>
            <a:r>
              <a:rPr lang="en-US" sz="2800"/>
              <a:t> include everything else in the universe.</a:t>
            </a:r>
          </a:p>
          <a:p>
            <a:endParaRPr lang="en-US" sz="2800"/>
          </a:p>
          <a:p>
            <a:r>
              <a:rPr lang="en-US" sz="2800"/>
              <a:t>In a chemical system we define the system as the reactants and the products of the reaction.</a:t>
            </a:r>
          </a:p>
          <a:p>
            <a:endParaRPr lang="en-US" sz="2800"/>
          </a:p>
          <a:p>
            <a:r>
              <a:rPr lang="en-US" sz="2800"/>
              <a:t>The surroundings consist of the reaction container, the room, and everything else other than the reactants and products.</a:t>
            </a:r>
          </a:p>
        </p:txBody>
      </p:sp>
      <p:sp>
        <p:nvSpPr>
          <p:cNvPr id="2" name="Slide Number Placeholder 1">
            <a:extLst>
              <a:ext uri="{FF2B5EF4-FFF2-40B4-BE49-F238E27FC236}">
                <a16:creationId xmlns:a16="http://schemas.microsoft.com/office/drawing/2014/main" id="{29E6293C-57FE-4302-B61C-D199EB7C85CE}"/>
              </a:ext>
            </a:extLst>
          </p:cNvPr>
          <p:cNvSpPr>
            <a:spLocks noGrp="1"/>
          </p:cNvSpPr>
          <p:nvPr>
            <p:ph type="sldNum" sz="quarter" idx="12"/>
          </p:nvPr>
        </p:nvSpPr>
        <p:spPr/>
        <p:txBody>
          <a:bodyPr/>
          <a:lstStyle/>
          <a:p>
            <a:pPr>
              <a:defRPr/>
            </a:pPr>
            <a:fld id="{6937DD40-DFFD-4D82-A3F2-C2D3625F937C}" type="slidenum">
              <a:rPr lang="en-US" smtClean="0"/>
              <a:pPr>
                <a:defRPr/>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3"/>
          <p:cNvPicPr>
            <a:picLocks noChangeAspect="1" noChangeArrowheads="1"/>
          </p:cNvPicPr>
          <p:nvPr/>
        </p:nvPicPr>
        <p:blipFill>
          <a:blip r:embed="rId2" cstate="print"/>
          <a:srcRect/>
          <a:stretch>
            <a:fillRect/>
          </a:stretch>
        </p:blipFill>
        <p:spPr bwMode="auto">
          <a:xfrm>
            <a:off x="0" y="0"/>
            <a:ext cx="9144000" cy="6557963"/>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41A99A96-4CA6-43CD-86EC-98819E728F56}"/>
              </a:ext>
            </a:extLst>
          </p:cNvPr>
          <p:cNvSpPr>
            <a:spLocks noGrp="1"/>
          </p:cNvSpPr>
          <p:nvPr>
            <p:ph type="sldNum" sz="quarter" idx="12"/>
          </p:nvPr>
        </p:nvSpPr>
        <p:spPr/>
        <p:txBody>
          <a:bodyPr/>
          <a:lstStyle/>
          <a:p>
            <a:pPr>
              <a:defRPr/>
            </a:pPr>
            <a:fld id="{6937DD40-DFFD-4D82-A3F2-C2D3625F937C}" type="slidenum">
              <a:rPr lang="en-US" smtClean="0"/>
              <a:pPr>
                <a:defRPr/>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cstate="print"/>
          <a:srcRect/>
          <a:stretch>
            <a:fillRect/>
          </a:stretch>
        </p:blipFill>
        <p:spPr bwMode="auto">
          <a:xfrm>
            <a:off x="1406525" y="0"/>
            <a:ext cx="6289675" cy="6858000"/>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8C585BBA-2691-4FA4-BA86-1E8C16EC8CE7}"/>
              </a:ext>
            </a:extLst>
          </p:cNvPr>
          <p:cNvSpPr>
            <a:spLocks noGrp="1"/>
          </p:cNvSpPr>
          <p:nvPr>
            <p:ph type="sldNum" sz="quarter" idx="12"/>
          </p:nvPr>
        </p:nvSpPr>
        <p:spPr/>
        <p:txBody>
          <a:bodyPr/>
          <a:lstStyle/>
          <a:p>
            <a:pPr>
              <a:defRPr/>
            </a:pPr>
            <a:fld id="{6937DD40-DFFD-4D82-A3F2-C2D3625F937C}" type="slidenum">
              <a:rPr lang="en-US" smtClean="0"/>
              <a:pPr>
                <a:defRPr/>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 y="1676400"/>
            <a:ext cx="8991600" cy="2862322"/>
          </a:xfrm>
          <a:prstGeom prst="rect">
            <a:avLst/>
          </a:prstGeom>
          <a:noFill/>
        </p:spPr>
        <p:txBody>
          <a:bodyPr wrap="square">
            <a:spAutoFit/>
          </a:bodyPr>
          <a:lstStyle>
            <a:defPPr>
              <a:defRPr lang="en-US"/>
            </a:defPPr>
            <a:lvl1pPr algn="l" rtl="0" fontAlgn="base">
              <a:spcBef>
                <a:spcPct val="0"/>
              </a:spcBef>
              <a:spcAft>
                <a:spcPct val="0"/>
              </a:spcAft>
              <a:defRPr sz="2400" kern="1200">
                <a:solidFill>
                  <a:schemeClr val="tx1"/>
                </a:solidFill>
                <a:latin typeface="Calibri" pitchFamily="34" charset="0"/>
                <a:ea typeface="MS PGothic" pitchFamily="34" charset="-128"/>
                <a:cs typeface="+mn-cs"/>
              </a:defRPr>
            </a:lvl1pPr>
            <a:lvl2pPr marL="457200" algn="l" rtl="0" fontAlgn="base">
              <a:spcBef>
                <a:spcPct val="0"/>
              </a:spcBef>
              <a:spcAft>
                <a:spcPct val="0"/>
              </a:spcAft>
              <a:defRPr sz="2400" kern="1200">
                <a:solidFill>
                  <a:schemeClr val="tx1"/>
                </a:solidFill>
                <a:latin typeface="Calibri" pitchFamily="34" charset="0"/>
                <a:ea typeface="MS PGothic" pitchFamily="34" charset="-128"/>
                <a:cs typeface="+mn-cs"/>
              </a:defRPr>
            </a:lvl2pPr>
            <a:lvl3pPr marL="914400" algn="l" rtl="0" fontAlgn="base">
              <a:spcBef>
                <a:spcPct val="0"/>
              </a:spcBef>
              <a:spcAft>
                <a:spcPct val="0"/>
              </a:spcAft>
              <a:defRPr sz="2400" kern="1200">
                <a:solidFill>
                  <a:schemeClr val="tx1"/>
                </a:solidFill>
                <a:latin typeface="Calibri" pitchFamily="34" charset="0"/>
                <a:ea typeface="MS PGothic" pitchFamily="34" charset="-128"/>
                <a:cs typeface="+mn-cs"/>
              </a:defRPr>
            </a:lvl3pPr>
            <a:lvl4pPr marL="1371600" algn="l" rtl="0" fontAlgn="base">
              <a:spcBef>
                <a:spcPct val="0"/>
              </a:spcBef>
              <a:spcAft>
                <a:spcPct val="0"/>
              </a:spcAft>
              <a:defRPr sz="2400" kern="1200">
                <a:solidFill>
                  <a:schemeClr val="tx1"/>
                </a:solidFill>
                <a:latin typeface="Calibri" pitchFamily="34" charset="0"/>
                <a:ea typeface="MS PGothic" pitchFamily="34" charset="-128"/>
                <a:cs typeface="+mn-cs"/>
              </a:defRPr>
            </a:lvl4pPr>
            <a:lvl5pPr marL="1828800" algn="l" rtl="0" fontAlgn="base">
              <a:spcBef>
                <a:spcPct val="0"/>
              </a:spcBef>
              <a:spcAft>
                <a:spcPct val="0"/>
              </a:spcAft>
              <a:defRPr sz="2400" kern="1200">
                <a:solidFill>
                  <a:schemeClr val="tx1"/>
                </a:solidFill>
                <a:latin typeface="Calibri" pitchFamily="34" charset="0"/>
                <a:ea typeface="MS PGothic" pitchFamily="34" charset="-128"/>
                <a:cs typeface="+mn-cs"/>
              </a:defRPr>
            </a:lvl5pPr>
            <a:lvl6pPr marL="2286000" algn="l" defTabSz="914400" rtl="0" eaLnBrk="1" latinLnBrk="0" hangingPunct="1">
              <a:defRPr sz="2400" kern="1200">
                <a:solidFill>
                  <a:schemeClr val="tx1"/>
                </a:solidFill>
                <a:latin typeface="Calibri" pitchFamily="34" charset="0"/>
                <a:ea typeface="MS PGothic" pitchFamily="34" charset="-128"/>
                <a:cs typeface="+mn-cs"/>
              </a:defRPr>
            </a:lvl6pPr>
            <a:lvl7pPr marL="2743200" algn="l" defTabSz="914400" rtl="0" eaLnBrk="1" latinLnBrk="0" hangingPunct="1">
              <a:defRPr sz="2400" kern="1200">
                <a:solidFill>
                  <a:schemeClr val="tx1"/>
                </a:solidFill>
                <a:latin typeface="Calibri" pitchFamily="34" charset="0"/>
                <a:ea typeface="MS PGothic" pitchFamily="34" charset="-128"/>
                <a:cs typeface="+mn-cs"/>
              </a:defRPr>
            </a:lvl7pPr>
            <a:lvl8pPr marL="3200400" algn="l" defTabSz="914400" rtl="0" eaLnBrk="1" latinLnBrk="0" hangingPunct="1">
              <a:defRPr sz="2400" kern="1200">
                <a:solidFill>
                  <a:schemeClr val="tx1"/>
                </a:solidFill>
                <a:latin typeface="Calibri" pitchFamily="34" charset="0"/>
                <a:ea typeface="MS PGothic" pitchFamily="34" charset="-128"/>
                <a:cs typeface="+mn-cs"/>
              </a:defRPr>
            </a:lvl8pPr>
            <a:lvl9pPr marL="3657600" algn="l" defTabSz="914400" rtl="0" eaLnBrk="1" latinLnBrk="0" hangingPunct="1">
              <a:defRPr sz="2400" kern="1200">
                <a:solidFill>
                  <a:schemeClr val="tx1"/>
                </a:solidFill>
                <a:latin typeface="Calibri" pitchFamily="34" charset="0"/>
                <a:ea typeface="MS PGothic" pitchFamily="34" charset="-128"/>
                <a:cs typeface="+mn-cs"/>
              </a:defRPr>
            </a:lvl9pPr>
          </a:lstStyle>
          <a:p>
            <a:pPr algn="ctr">
              <a:defRPr/>
            </a:pPr>
            <a:r>
              <a:rPr lang="en-US" sz="3600" b="1" dirty="0">
                <a:latin typeface="+mn-lt"/>
                <a:ea typeface="+mn-ea"/>
                <a:cs typeface="Arial" pitchFamily="34" charset="0"/>
              </a:rPr>
              <a:t>HOMEWORK</a:t>
            </a:r>
          </a:p>
          <a:p>
            <a:pPr algn="ctr">
              <a:defRPr/>
            </a:pPr>
            <a:endParaRPr lang="en-US" sz="3600" b="1" dirty="0">
              <a:latin typeface="+mn-lt"/>
              <a:ea typeface="+mn-ea"/>
              <a:cs typeface="Arial" pitchFamily="34" charset="0"/>
            </a:endParaRPr>
          </a:p>
          <a:p>
            <a:pPr algn="ctr"/>
            <a:r>
              <a:rPr lang="en-US" sz="3600" b="1" u="sng" dirty="0">
                <a:latin typeface="+mn-lt"/>
                <a:ea typeface="+mn-ea"/>
                <a:cs typeface="Arial" pitchFamily="34" charset="0"/>
              </a:rPr>
              <a:t>Chap.9</a:t>
            </a:r>
            <a:r>
              <a:rPr lang="en-US" sz="3600" b="1" dirty="0">
                <a:latin typeface="+mn-lt"/>
                <a:ea typeface="+mn-ea"/>
                <a:cs typeface="Arial" pitchFamily="34" charset="0"/>
              </a:rPr>
              <a:t>: </a:t>
            </a:r>
            <a:r>
              <a:rPr lang="en-US" sz="3600" b="1" dirty="0"/>
              <a:t>18, 19, 26, 41, 43, 44, 48, 49, </a:t>
            </a:r>
          </a:p>
          <a:p>
            <a:pPr algn="ctr"/>
            <a:r>
              <a:rPr lang="en-US" sz="3600" b="1" dirty="0"/>
              <a:t>57, 62, 74, 77</a:t>
            </a:r>
            <a:endParaRPr lang="en-US" sz="3600" b="1" i="1" dirty="0"/>
          </a:p>
          <a:p>
            <a:pPr algn="ctr">
              <a:defRPr/>
            </a:pPr>
            <a:endParaRPr lang="en-US" sz="3600" b="1" dirty="0">
              <a:latin typeface="+mn-lt"/>
              <a:ea typeface="+mn-ea"/>
              <a:cs typeface="Arial" pitchFamily="34" charset="0"/>
            </a:endParaRPr>
          </a:p>
        </p:txBody>
      </p:sp>
      <p:sp>
        <p:nvSpPr>
          <p:cNvPr id="2" name="Slide Number Placeholder 1">
            <a:extLst>
              <a:ext uri="{FF2B5EF4-FFF2-40B4-BE49-F238E27FC236}">
                <a16:creationId xmlns:a16="http://schemas.microsoft.com/office/drawing/2014/main" id="{74660B7C-32FF-4EBF-A237-06018431BCA2}"/>
              </a:ext>
            </a:extLst>
          </p:cNvPr>
          <p:cNvSpPr>
            <a:spLocks noGrp="1"/>
          </p:cNvSpPr>
          <p:nvPr>
            <p:ph type="sldNum" sz="quarter" idx="12"/>
          </p:nvPr>
        </p:nvSpPr>
        <p:spPr/>
        <p:txBody>
          <a:bodyPr/>
          <a:lstStyle/>
          <a:p>
            <a:pPr>
              <a:defRPr/>
            </a:pPr>
            <a:fld id="{71D6EAB6-AB6A-42F7-907C-3FC0AE8C51EE}" type="slidenum">
              <a:rPr lang="en-US" smtClean="0"/>
              <a:pPr>
                <a:defRPr/>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200" y="1600200"/>
            <a:ext cx="8229600" cy="4724400"/>
          </a:xfrm>
        </p:spPr>
        <p:txBody>
          <a:bodyPr>
            <a:normAutofit fontScale="85000" lnSpcReduction="10000"/>
          </a:bodyPr>
          <a:lstStyle/>
          <a:p>
            <a:pPr>
              <a:buFont typeface="Arial" charset="0"/>
              <a:buNone/>
              <a:defRPr/>
            </a:pPr>
            <a:r>
              <a:rPr lang="en-US" dirty="0"/>
              <a:t>Calculate the internal energy change for each of the following:</a:t>
            </a:r>
          </a:p>
          <a:p>
            <a:pPr>
              <a:buFont typeface="Arial" charset="0"/>
              <a:buNone/>
              <a:defRPr/>
            </a:pPr>
            <a:r>
              <a:rPr lang="en-US" dirty="0"/>
              <a:t>a) One hundred (100.) joules of work are required to compress a gas. At the same time, the gas releases 23 J of heat.</a:t>
            </a:r>
          </a:p>
          <a:p>
            <a:pPr>
              <a:buFont typeface="Arial" charset="0"/>
              <a:buNone/>
              <a:defRPr/>
            </a:pPr>
            <a:r>
              <a:rPr lang="en-US" dirty="0"/>
              <a:t>b) A piston is compressed from a volume of 8.30 L to 2.80 L against a constant pressure of 1.90 atm. In the process, there is a heat gain by the system of 350 J.</a:t>
            </a:r>
          </a:p>
          <a:p>
            <a:pPr>
              <a:buFont typeface="Arial" charset="0"/>
              <a:buNone/>
              <a:defRPr/>
            </a:pPr>
            <a:r>
              <a:rPr lang="en-US" dirty="0"/>
              <a:t>c) A piston expands against 1.00 </a:t>
            </a:r>
            <a:r>
              <a:rPr lang="en-US" dirty="0" err="1"/>
              <a:t>atm</a:t>
            </a:r>
            <a:r>
              <a:rPr lang="en-US" dirty="0"/>
              <a:t> of pressure from 11.2 L to 29.1 L. In the process, 1037 J of heat is absorbed.</a:t>
            </a:r>
          </a:p>
        </p:txBody>
      </p:sp>
      <p:sp>
        <p:nvSpPr>
          <p:cNvPr id="6" name="Title 1"/>
          <p:cNvSpPr>
            <a:spLocks noGrp="1"/>
          </p:cNvSpPr>
          <p:nvPr/>
        </p:nvSpPr>
        <p:spPr bwMode="auto">
          <a:xfrm>
            <a:off x="457200" y="31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ctr" eaLnBrk="1" hangingPunct="1"/>
            <a:r>
              <a:rPr lang="en-US" altLang="en-US" sz="4400" b="1" dirty="0"/>
              <a:t>18</a:t>
            </a:r>
          </a:p>
        </p:txBody>
      </p:sp>
      <p:sp>
        <p:nvSpPr>
          <p:cNvPr id="2" name="Slide Number Placeholder 1">
            <a:extLst>
              <a:ext uri="{FF2B5EF4-FFF2-40B4-BE49-F238E27FC236}">
                <a16:creationId xmlns:a16="http://schemas.microsoft.com/office/drawing/2014/main" id="{8F9E7CED-FD5E-4A39-B285-7B213C697CDA}"/>
              </a:ext>
            </a:extLst>
          </p:cNvPr>
          <p:cNvSpPr>
            <a:spLocks noGrp="1"/>
          </p:cNvSpPr>
          <p:nvPr>
            <p:ph type="sldNum" sz="quarter" idx="12"/>
          </p:nvPr>
        </p:nvSpPr>
        <p:spPr/>
        <p:txBody>
          <a:bodyPr/>
          <a:lstStyle/>
          <a:p>
            <a:pPr>
              <a:defRPr/>
            </a:pPr>
            <a:fld id="{C9C838DD-5C7D-4CD6-8DEC-B596D2FAE3D3}" type="slidenum">
              <a:rPr lang="en-US" smtClean="0"/>
              <a:pPr>
                <a:defRPr/>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2"/>
          <p:cNvPicPr>
            <a:picLocks noChangeAspect="1" noChangeArrowheads="1"/>
          </p:cNvPicPr>
          <p:nvPr/>
        </p:nvPicPr>
        <p:blipFill>
          <a:blip r:embed="rId2" cstate="print"/>
          <a:srcRect/>
          <a:stretch>
            <a:fillRect/>
          </a:stretch>
        </p:blipFill>
        <p:spPr bwMode="auto">
          <a:xfrm>
            <a:off x="185738" y="1919288"/>
            <a:ext cx="8772525" cy="3019425"/>
          </a:xfrm>
          <a:prstGeom prst="rect">
            <a:avLst/>
          </a:prstGeom>
          <a:noFill/>
          <a:ln w="9525">
            <a:noFill/>
            <a:miter lim="800000"/>
            <a:headEnd/>
            <a:tailEnd/>
          </a:ln>
        </p:spPr>
      </p:pic>
      <p:sp>
        <p:nvSpPr>
          <p:cNvPr id="4" name="Title 1"/>
          <p:cNvSpPr>
            <a:spLocks noGrp="1"/>
          </p:cNvSpPr>
          <p:nvPr/>
        </p:nvSpPr>
        <p:spPr bwMode="auto">
          <a:xfrm>
            <a:off x="457200" y="31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ctr" eaLnBrk="1" hangingPunct="1"/>
            <a:r>
              <a:rPr lang="en-US" altLang="en-US" sz="4400" b="1" dirty="0"/>
              <a:t>19</a:t>
            </a:r>
          </a:p>
        </p:txBody>
      </p:sp>
      <p:sp>
        <p:nvSpPr>
          <p:cNvPr id="2" name="Slide Number Placeholder 1">
            <a:extLst>
              <a:ext uri="{FF2B5EF4-FFF2-40B4-BE49-F238E27FC236}">
                <a16:creationId xmlns:a16="http://schemas.microsoft.com/office/drawing/2014/main" id="{CBC35B47-3D7D-47C4-999E-C19C30B7A7B3}"/>
              </a:ext>
            </a:extLst>
          </p:cNvPr>
          <p:cNvSpPr>
            <a:spLocks noGrp="1"/>
          </p:cNvSpPr>
          <p:nvPr>
            <p:ph type="sldNum" sz="quarter" idx="12"/>
          </p:nvPr>
        </p:nvSpPr>
        <p:spPr/>
        <p:txBody>
          <a:bodyPr/>
          <a:lstStyle/>
          <a:p>
            <a:pPr>
              <a:defRPr/>
            </a:pPr>
            <a:fld id="{C9C838DD-5C7D-4CD6-8DEC-B596D2FAE3D3}" type="slidenum">
              <a:rPr lang="en-US" smtClean="0"/>
              <a:pPr>
                <a:defRPr/>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2"/>
          <p:cNvPicPr>
            <a:picLocks noChangeAspect="1" noChangeArrowheads="1"/>
          </p:cNvPicPr>
          <p:nvPr/>
        </p:nvPicPr>
        <p:blipFill>
          <a:blip r:embed="rId2" cstate="print"/>
          <a:srcRect/>
          <a:stretch>
            <a:fillRect/>
          </a:stretch>
        </p:blipFill>
        <p:spPr bwMode="auto">
          <a:xfrm>
            <a:off x="685800" y="1600200"/>
            <a:ext cx="7948613" cy="5257800"/>
          </a:xfrm>
          <a:prstGeom prst="rect">
            <a:avLst/>
          </a:prstGeom>
          <a:noFill/>
          <a:ln w="9525">
            <a:noFill/>
            <a:miter lim="800000"/>
            <a:headEnd/>
            <a:tailEnd/>
          </a:ln>
        </p:spPr>
      </p:pic>
      <p:sp>
        <p:nvSpPr>
          <p:cNvPr id="4" name="Title 1"/>
          <p:cNvSpPr>
            <a:spLocks noGrp="1"/>
          </p:cNvSpPr>
          <p:nvPr/>
        </p:nvSpPr>
        <p:spPr bwMode="auto">
          <a:xfrm>
            <a:off x="457200" y="31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ctr" eaLnBrk="1" hangingPunct="1"/>
            <a:r>
              <a:rPr lang="en-US" altLang="en-US" sz="4400" b="1" dirty="0"/>
              <a:t>26</a:t>
            </a:r>
          </a:p>
        </p:txBody>
      </p:sp>
      <p:sp>
        <p:nvSpPr>
          <p:cNvPr id="2" name="Slide Number Placeholder 1">
            <a:extLst>
              <a:ext uri="{FF2B5EF4-FFF2-40B4-BE49-F238E27FC236}">
                <a16:creationId xmlns:a16="http://schemas.microsoft.com/office/drawing/2014/main" id="{77271509-4BF2-4B16-898B-353666655CC0}"/>
              </a:ext>
            </a:extLst>
          </p:cNvPr>
          <p:cNvSpPr>
            <a:spLocks noGrp="1"/>
          </p:cNvSpPr>
          <p:nvPr>
            <p:ph type="sldNum" sz="quarter" idx="12"/>
          </p:nvPr>
        </p:nvSpPr>
        <p:spPr/>
        <p:txBody>
          <a:bodyPr/>
          <a:lstStyle/>
          <a:p>
            <a:pPr>
              <a:defRPr/>
            </a:pPr>
            <a:fld id="{C9C838DD-5C7D-4CD6-8DEC-B596D2FAE3D3}" type="slidenum">
              <a:rPr lang="en-US" smtClean="0"/>
              <a:pPr>
                <a:defRPr/>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Content Placeholder 2"/>
          <p:cNvSpPr>
            <a:spLocks noGrp="1"/>
          </p:cNvSpPr>
          <p:nvPr>
            <p:ph idx="1"/>
          </p:nvPr>
        </p:nvSpPr>
        <p:spPr/>
        <p:txBody>
          <a:bodyPr/>
          <a:lstStyle/>
          <a:p>
            <a:pPr>
              <a:buFont typeface="Arial" charset="0"/>
              <a:buNone/>
            </a:pPr>
            <a:r>
              <a:rPr lang="en-US"/>
              <a:t>	A sample of nickel is heated to 99.8⁰C and placed in a coffee cup calorimeter containing 150.0 g water at 23.5⁰C. After the metal cools, the final temperature of metal and water mixture is 25.0⁰C. If the specific heat capacity of nickel is 0.444 J/⁰C·g, what mass of nickel was originally heated? Assume no heat loss to the surroundings.</a:t>
            </a:r>
          </a:p>
        </p:txBody>
      </p:sp>
      <p:sp>
        <p:nvSpPr>
          <p:cNvPr id="4" name="Title 1"/>
          <p:cNvSpPr>
            <a:spLocks noGrp="1"/>
          </p:cNvSpPr>
          <p:nvPr/>
        </p:nvSpPr>
        <p:spPr bwMode="auto">
          <a:xfrm>
            <a:off x="457200" y="31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ctr" eaLnBrk="1" hangingPunct="1"/>
            <a:r>
              <a:rPr lang="en-US" altLang="en-US" sz="4400" b="1" dirty="0"/>
              <a:t>41</a:t>
            </a:r>
          </a:p>
        </p:txBody>
      </p:sp>
      <p:sp>
        <p:nvSpPr>
          <p:cNvPr id="2" name="Slide Number Placeholder 1">
            <a:extLst>
              <a:ext uri="{FF2B5EF4-FFF2-40B4-BE49-F238E27FC236}">
                <a16:creationId xmlns:a16="http://schemas.microsoft.com/office/drawing/2014/main" id="{D70E93FB-040F-43A9-8401-E205AB97A15F}"/>
              </a:ext>
            </a:extLst>
          </p:cNvPr>
          <p:cNvSpPr>
            <a:spLocks noGrp="1"/>
          </p:cNvSpPr>
          <p:nvPr>
            <p:ph type="sldNum" sz="quarter" idx="12"/>
          </p:nvPr>
        </p:nvSpPr>
        <p:spPr/>
        <p:txBody>
          <a:bodyPr/>
          <a:lstStyle/>
          <a:p>
            <a:pPr>
              <a:defRPr/>
            </a:pPr>
            <a:fld id="{C9C838DD-5C7D-4CD6-8DEC-B596D2FAE3D3}" type="slidenum">
              <a:rPr lang="en-US" smtClean="0"/>
              <a:pPr>
                <a:defRPr/>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Content Placeholder 2"/>
          <p:cNvSpPr>
            <a:spLocks noGrp="1"/>
          </p:cNvSpPr>
          <p:nvPr>
            <p:ph idx="1"/>
          </p:nvPr>
        </p:nvSpPr>
        <p:spPr/>
        <p:txBody>
          <a:bodyPr/>
          <a:lstStyle/>
          <a:p>
            <a:pPr>
              <a:buFont typeface="Arial" charset="0"/>
              <a:buNone/>
            </a:pPr>
            <a:r>
              <a:rPr lang="en-US"/>
              <a:t>	A biology experiment requires the preparation of a water bath at 37⁰C (body temperature). The temperature of the cold tap water is 22.0⁰C, and the temperature of the hot tap water is 55.0⁰C. If a student starts with 90.0 g of cold water, what mass of hot water must be added to reach 37.0⁰C?</a:t>
            </a:r>
          </a:p>
        </p:txBody>
      </p:sp>
      <p:sp>
        <p:nvSpPr>
          <p:cNvPr id="4" name="Title 1"/>
          <p:cNvSpPr>
            <a:spLocks noGrp="1"/>
          </p:cNvSpPr>
          <p:nvPr/>
        </p:nvSpPr>
        <p:spPr bwMode="auto">
          <a:xfrm>
            <a:off x="457200" y="31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ctr" eaLnBrk="1" hangingPunct="1"/>
            <a:r>
              <a:rPr lang="en-US" altLang="en-US" sz="4400" b="1" dirty="0"/>
              <a:t>43</a:t>
            </a:r>
          </a:p>
        </p:txBody>
      </p:sp>
      <p:sp>
        <p:nvSpPr>
          <p:cNvPr id="2" name="Slide Number Placeholder 1">
            <a:extLst>
              <a:ext uri="{FF2B5EF4-FFF2-40B4-BE49-F238E27FC236}">
                <a16:creationId xmlns:a16="http://schemas.microsoft.com/office/drawing/2014/main" id="{F1CF5186-051B-4F1B-9B1E-8D66575B3EB0}"/>
              </a:ext>
            </a:extLst>
          </p:cNvPr>
          <p:cNvSpPr>
            <a:spLocks noGrp="1"/>
          </p:cNvSpPr>
          <p:nvPr>
            <p:ph type="sldNum" sz="quarter" idx="12"/>
          </p:nvPr>
        </p:nvSpPr>
        <p:spPr/>
        <p:txBody>
          <a:bodyPr/>
          <a:lstStyle/>
          <a:p>
            <a:pPr>
              <a:defRPr/>
            </a:pPr>
            <a:fld id="{C9C838DD-5C7D-4CD6-8DEC-B596D2FAE3D3}" type="slidenum">
              <a:rPr lang="en-US" smtClean="0"/>
              <a:pPr>
                <a:defRPr/>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3" name="Picture 3"/>
          <p:cNvPicPr>
            <a:picLocks noChangeAspect="1" noChangeArrowheads="1"/>
          </p:cNvPicPr>
          <p:nvPr/>
        </p:nvPicPr>
        <p:blipFill>
          <a:blip r:embed="rId2" cstate="print"/>
          <a:srcRect/>
          <a:stretch>
            <a:fillRect/>
          </a:stretch>
        </p:blipFill>
        <p:spPr bwMode="auto">
          <a:xfrm>
            <a:off x="90488" y="1876425"/>
            <a:ext cx="8963025" cy="3105150"/>
          </a:xfrm>
          <a:prstGeom prst="rect">
            <a:avLst/>
          </a:prstGeom>
          <a:noFill/>
          <a:ln w="9525">
            <a:noFill/>
            <a:miter lim="800000"/>
            <a:headEnd/>
            <a:tailEnd/>
          </a:ln>
        </p:spPr>
      </p:pic>
      <p:sp>
        <p:nvSpPr>
          <p:cNvPr id="4" name="Title 1"/>
          <p:cNvSpPr>
            <a:spLocks noGrp="1"/>
          </p:cNvSpPr>
          <p:nvPr/>
        </p:nvSpPr>
        <p:spPr bwMode="auto">
          <a:xfrm>
            <a:off x="457200" y="31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ctr" eaLnBrk="1" hangingPunct="1"/>
            <a:r>
              <a:rPr lang="en-US" altLang="en-US" sz="4400" b="1" dirty="0"/>
              <a:t>44</a:t>
            </a:r>
          </a:p>
        </p:txBody>
      </p:sp>
      <p:sp>
        <p:nvSpPr>
          <p:cNvPr id="2" name="Slide Number Placeholder 1">
            <a:extLst>
              <a:ext uri="{FF2B5EF4-FFF2-40B4-BE49-F238E27FC236}">
                <a16:creationId xmlns:a16="http://schemas.microsoft.com/office/drawing/2014/main" id="{95F61E80-A632-415E-84A6-5F4FDD1F337B}"/>
              </a:ext>
            </a:extLst>
          </p:cNvPr>
          <p:cNvSpPr>
            <a:spLocks noGrp="1"/>
          </p:cNvSpPr>
          <p:nvPr>
            <p:ph type="sldNum" sz="quarter" idx="12"/>
          </p:nvPr>
        </p:nvSpPr>
        <p:spPr/>
        <p:txBody>
          <a:bodyPr/>
          <a:lstStyle/>
          <a:p>
            <a:pPr>
              <a:defRPr/>
            </a:pPr>
            <a:fld id="{C9C838DD-5C7D-4CD6-8DEC-B596D2FAE3D3}" type="slidenum">
              <a:rPr lang="en-US" smtClean="0"/>
              <a:pPr>
                <a:defRPr/>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Picture 2"/>
          <p:cNvPicPr>
            <a:picLocks noChangeAspect="1" noChangeArrowheads="1"/>
          </p:cNvPicPr>
          <p:nvPr/>
        </p:nvPicPr>
        <p:blipFill>
          <a:blip r:embed="rId2" cstate="print"/>
          <a:srcRect/>
          <a:stretch>
            <a:fillRect/>
          </a:stretch>
        </p:blipFill>
        <p:spPr bwMode="auto">
          <a:xfrm>
            <a:off x="311150" y="1676400"/>
            <a:ext cx="8451850" cy="4419600"/>
          </a:xfrm>
          <a:prstGeom prst="rect">
            <a:avLst/>
          </a:prstGeom>
          <a:noFill/>
          <a:ln w="9525">
            <a:noFill/>
            <a:miter lim="800000"/>
            <a:headEnd/>
            <a:tailEnd/>
          </a:ln>
        </p:spPr>
      </p:pic>
      <p:sp>
        <p:nvSpPr>
          <p:cNvPr id="4" name="Title 1"/>
          <p:cNvSpPr>
            <a:spLocks noGrp="1"/>
          </p:cNvSpPr>
          <p:nvPr/>
        </p:nvSpPr>
        <p:spPr bwMode="auto">
          <a:xfrm>
            <a:off x="457200" y="31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ctr" eaLnBrk="1" hangingPunct="1"/>
            <a:r>
              <a:rPr lang="en-US" altLang="en-US" sz="4400" b="1" dirty="0"/>
              <a:t>48</a:t>
            </a:r>
          </a:p>
        </p:txBody>
      </p:sp>
      <p:sp>
        <p:nvSpPr>
          <p:cNvPr id="2" name="Slide Number Placeholder 1">
            <a:extLst>
              <a:ext uri="{FF2B5EF4-FFF2-40B4-BE49-F238E27FC236}">
                <a16:creationId xmlns:a16="http://schemas.microsoft.com/office/drawing/2014/main" id="{0015A814-3081-4D27-83A6-5510E4F38CE3}"/>
              </a:ext>
            </a:extLst>
          </p:cNvPr>
          <p:cNvSpPr>
            <a:spLocks noGrp="1"/>
          </p:cNvSpPr>
          <p:nvPr>
            <p:ph type="sldNum" sz="quarter" idx="12"/>
          </p:nvPr>
        </p:nvSpPr>
        <p:spPr/>
        <p:txBody>
          <a:bodyPr/>
          <a:lstStyle/>
          <a:p>
            <a:pPr>
              <a:defRPr/>
            </a:pPr>
            <a:fld id="{C9C838DD-5C7D-4CD6-8DEC-B596D2FAE3D3}" type="slidenum">
              <a:rPr lang="en-US" smtClean="0"/>
              <a:pPr>
                <a:defRPr/>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1"/>
          <p:cNvSpPr txBox="1">
            <a:spLocks noChangeArrowheads="1"/>
          </p:cNvSpPr>
          <p:nvPr/>
        </p:nvSpPr>
        <p:spPr bwMode="auto">
          <a:xfrm>
            <a:off x="0" y="1163638"/>
            <a:ext cx="9144000" cy="4402137"/>
          </a:xfrm>
          <a:prstGeom prst="rect">
            <a:avLst/>
          </a:prstGeom>
          <a:noFill/>
          <a:ln w="9525">
            <a:noFill/>
            <a:miter lim="800000"/>
            <a:headEnd/>
            <a:tailEnd/>
          </a:ln>
        </p:spPr>
        <p:txBody>
          <a:bodyPr>
            <a:spAutoFit/>
          </a:bodyPr>
          <a:lstStyle/>
          <a:p>
            <a:r>
              <a:rPr lang="en-US" sz="2800"/>
              <a:t>When a reaction results in the evolution of heat, it is said to be </a:t>
            </a:r>
            <a:r>
              <a:rPr lang="en-US" sz="2800" b="1"/>
              <a:t>exothermic</a:t>
            </a:r>
            <a:r>
              <a:rPr lang="en-US" sz="2800"/>
              <a:t>; that is, energy flows </a:t>
            </a:r>
            <a:r>
              <a:rPr lang="en-US" sz="2800" i="1"/>
              <a:t>out of the system</a:t>
            </a:r>
            <a:r>
              <a:rPr lang="en-US" sz="2800"/>
              <a:t>.</a:t>
            </a:r>
          </a:p>
          <a:p>
            <a:endParaRPr lang="en-US" sz="2800"/>
          </a:p>
          <a:p>
            <a:r>
              <a:rPr lang="en-US" sz="2800"/>
              <a:t>Reactions that absorb energy from the surroundings are said to be </a:t>
            </a:r>
            <a:r>
              <a:rPr lang="en-US" sz="2800" b="1"/>
              <a:t>endothermic</a:t>
            </a:r>
            <a:r>
              <a:rPr lang="en-US" sz="2800"/>
              <a:t>. That is, when the heat flow is </a:t>
            </a:r>
            <a:r>
              <a:rPr lang="en-US" sz="2800" i="1"/>
              <a:t>into a system</a:t>
            </a:r>
            <a:r>
              <a:rPr lang="en-US" sz="2800"/>
              <a:t>, the process is endothermic.</a:t>
            </a:r>
          </a:p>
          <a:p>
            <a:endParaRPr lang="en-US" sz="2800"/>
          </a:p>
          <a:p>
            <a:r>
              <a:rPr lang="en-US" sz="2800"/>
              <a:t>In any exothermic reaction, the potential energy stored in the chemical bonds is being converted to thermal energy (random kinetic energy) via heat.</a:t>
            </a:r>
          </a:p>
        </p:txBody>
      </p:sp>
      <p:sp>
        <p:nvSpPr>
          <p:cNvPr id="2" name="Slide Number Placeholder 1">
            <a:extLst>
              <a:ext uri="{FF2B5EF4-FFF2-40B4-BE49-F238E27FC236}">
                <a16:creationId xmlns:a16="http://schemas.microsoft.com/office/drawing/2014/main" id="{002FB265-AA3A-47A2-99FE-1307D7142AC7}"/>
              </a:ext>
            </a:extLst>
          </p:cNvPr>
          <p:cNvSpPr>
            <a:spLocks noGrp="1"/>
          </p:cNvSpPr>
          <p:nvPr>
            <p:ph type="sldNum" sz="quarter" idx="12"/>
          </p:nvPr>
        </p:nvSpPr>
        <p:spPr/>
        <p:txBody>
          <a:bodyPr/>
          <a:lstStyle/>
          <a:p>
            <a:pPr>
              <a:defRPr/>
            </a:pPr>
            <a:fld id="{6937DD40-DFFD-4D82-A3F2-C2D3625F937C}" type="slidenum">
              <a:rPr lang="en-US" smtClean="0"/>
              <a:pPr>
                <a:defRPr/>
              </a:pPr>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1" name="Picture 2"/>
          <p:cNvPicPr>
            <a:picLocks noChangeAspect="1" noChangeArrowheads="1"/>
          </p:cNvPicPr>
          <p:nvPr/>
        </p:nvPicPr>
        <p:blipFill>
          <a:blip r:embed="rId2" cstate="print"/>
          <a:srcRect/>
          <a:stretch>
            <a:fillRect/>
          </a:stretch>
        </p:blipFill>
        <p:spPr bwMode="auto">
          <a:xfrm>
            <a:off x="152400" y="1828800"/>
            <a:ext cx="8834438" cy="4495800"/>
          </a:xfrm>
          <a:prstGeom prst="rect">
            <a:avLst/>
          </a:prstGeom>
          <a:noFill/>
          <a:ln w="9525">
            <a:noFill/>
            <a:miter lim="800000"/>
            <a:headEnd/>
            <a:tailEnd/>
          </a:ln>
        </p:spPr>
      </p:pic>
      <p:sp>
        <p:nvSpPr>
          <p:cNvPr id="4" name="Title 1"/>
          <p:cNvSpPr>
            <a:spLocks noGrp="1"/>
          </p:cNvSpPr>
          <p:nvPr/>
        </p:nvSpPr>
        <p:spPr bwMode="auto">
          <a:xfrm>
            <a:off x="457200" y="31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ctr" eaLnBrk="1" hangingPunct="1"/>
            <a:r>
              <a:rPr lang="en-US" altLang="en-US" sz="4400" b="1" dirty="0"/>
              <a:t>49</a:t>
            </a:r>
          </a:p>
        </p:txBody>
      </p:sp>
      <p:sp>
        <p:nvSpPr>
          <p:cNvPr id="2" name="Slide Number Placeholder 1">
            <a:extLst>
              <a:ext uri="{FF2B5EF4-FFF2-40B4-BE49-F238E27FC236}">
                <a16:creationId xmlns:a16="http://schemas.microsoft.com/office/drawing/2014/main" id="{0F7E7E7D-59F5-4531-A688-78341F53789F}"/>
              </a:ext>
            </a:extLst>
          </p:cNvPr>
          <p:cNvSpPr>
            <a:spLocks noGrp="1"/>
          </p:cNvSpPr>
          <p:nvPr>
            <p:ph type="sldNum" sz="quarter" idx="12"/>
          </p:nvPr>
        </p:nvSpPr>
        <p:spPr/>
        <p:txBody>
          <a:bodyPr/>
          <a:lstStyle/>
          <a:p>
            <a:pPr>
              <a:defRPr/>
            </a:pPr>
            <a:fld id="{C9C838DD-5C7D-4CD6-8DEC-B596D2FAE3D3}" type="slidenum">
              <a:rPr lang="en-US" smtClean="0"/>
              <a:pPr>
                <a:defRPr/>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cstate="print"/>
          <a:srcRect/>
          <a:stretch>
            <a:fillRect/>
          </a:stretch>
        </p:blipFill>
        <p:spPr bwMode="auto">
          <a:xfrm>
            <a:off x="533400" y="990600"/>
            <a:ext cx="7848600" cy="5532438"/>
          </a:xfrm>
          <a:prstGeom prst="rect">
            <a:avLst/>
          </a:prstGeom>
          <a:noFill/>
          <a:ln w="9525">
            <a:noFill/>
            <a:miter lim="800000"/>
            <a:headEnd/>
            <a:tailEnd/>
          </a:ln>
        </p:spPr>
      </p:pic>
      <p:sp>
        <p:nvSpPr>
          <p:cNvPr id="4" name="Title 1"/>
          <p:cNvSpPr>
            <a:spLocks noGrp="1"/>
          </p:cNvSpPr>
          <p:nvPr/>
        </p:nvSpPr>
        <p:spPr bwMode="auto">
          <a:xfrm>
            <a:off x="457200" y="31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ctr" eaLnBrk="1" hangingPunct="1"/>
            <a:r>
              <a:rPr lang="en-US" altLang="en-US" sz="4400" b="1" dirty="0"/>
              <a:t>57</a:t>
            </a:r>
          </a:p>
        </p:txBody>
      </p:sp>
      <p:sp>
        <p:nvSpPr>
          <p:cNvPr id="2" name="Slide Number Placeholder 1">
            <a:extLst>
              <a:ext uri="{FF2B5EF4-FFF2-40B4-BE49-F238E27FC236}">
                <a16:creationId xmlns:a16="http://schemas.microsoft.com/office/drawing/2014/main" id="{C84F75E4-5EAF-44FD-8B6B-31C648275DFF}"/>
              </a:ext>
            </a:extLst>
          </p:cNvPr>
          <p:cNvSpPr>
            <a:spLocks noGrp="1"/>
          </p:cNvSpPr>
          <p:nvPr>
            <p:ph type="sldNum" sz="quarter" idx="12"/>
          </p:nvPr>
        </p:nvSpPr>
        <p:spPr/>
        <p:txBody>
          <a:bodyPr/>
          <a:lstStyle/>
          <a:p>
            <a:pPr>
              <a:defRPr/>
            </a:pPr>
            <a:fld id="{C9C838DD-5C7D-4CD6-8DEC-B596D2FAE3D3}" type="slidenum">
              <a:rPr lang="en-US" smtClean="0"/>
              <a:pPr>
                <a:defRPr/>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cstate="print"/>
          <a:srcRect/>
          <a:stretch>
            <a:fillRect/>
          </a:stretch>
        </p:blipFill>
        <p:spPr bwMode="auto">
          <a:xfrm>
            <a:off x="176213" y="1543050"/>
            <a:ext cx="8791575" cy="5314950"/>
          </a:xfrm>
          <a:prstGeom prst="rect">
            <a:avLst/>
          </a:prstGeom>
          <a:noFill/>
          <a:ln w="9525">
            <a:noFill/>
            <a:miter lim="800000"/>
            <a:headEnd/>
            <a:tailEnd/>
          </a:ln>
        </p:spPr>
      </p:pic>
      <p:sp>
        <p:nvSpPr>
          <p:cNvPr id="4" name="Title 1"/>
          <p:cNvSpPr>
            <a:spLocks noGrp="1"/>
          </p:cNvSpPr>
          <p:nvPr/>
        </p:nvSpPr>
        <p:spPr bwMode="auto">
          <a:xfrm>
            <a:off x="457200" y="31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ctr" eaLnBrk="1" hangingPunct="1"/>
            <a:r>
              <a:rPr lang="en-US" altLang="en-US" sz="4400" b="1" dirty="0"/>
              <a:t>62</a:t>
            </a:r>
          </a:p>
        </p:txBody>
      </p:sp>
      <p:sp>
        <p:nvSpPr>
          <p:cNvPr id="2" name="Slide Number Placeholder 1">
            <a:extLst>
              <a:ext uri="{FF2B5EF4-FFF2-40B4-BE49-F238E27FC236}">
                <a16:creationId xmlns:a16="http://schemas.microsoft.com/office/drawing/2014/main" id="{9F0A78D1-A62C-4494-94D0-0FB257B6E34C}"/>
              </a:ext>
            </a:extLst>
          </p:cNvPr>
          <p:cNvSpPr>
            <a:spLocks noGrp="1"/>
          </p:cNvSpPr>
          <p:nvPr>
            <p:ph type="sldNum" sz="quarter" idx="12"/>
          </p:nvPr>
        </p:nvSpPr>
        <p:spPr/>
        <p:txBody>
          <a:bodyPr/>
          <a:lstStyle/>
          <a:p>
            <a:pPr>
              <a:defRPr/>
            </a:pPr>
            <a:fld id="{C9C838DD-5C7D-4CD6-8DEC-B596D2FAE3D3}" type="slidenum">
              <a:rPr lang="en-US" smtClean="0"/>
              <a:pPr>
                <a:defRPr/>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cstate="print"/>
          <a:srcRect/>
          <a:stretch>
            <a:fillRect/>
          </a:stretch>
        </p:blipFill>
        <p:spPr bwMode="auto">
          <a:xfrm>
            <a:off x="52388" y="1966913"/>
            <a:ext cx="9039225" cy="2924175"/>
          </a:xfrm>
          <a:prstGeom prst="rect">
            <a:avLst/>
          </a:prstGeom>
          <a:noFill/>
          <a:ln w="9525">
            <a:noFill/>
            <a:miter lim="800000"/>
            <a:headEnd/>
            <a:tailEnd/>
          </a:ln>
        </p:spPr>
      </p:pic>
      <p:sp>
        <p:nvSpPr>
          <p:cNvPr id="4" name="Title 1"/>
          <p:cNvSpPr>
            <a:spLocks noGrp="1"/>
          </p:cNvSpPr>
          <p:nvPr/>
        </p:nvSpPr>
        <p:spPr bwMode="auto">
          <a:xfrm>
            <a:off x="457200" y="31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ctr" eaLnBrk="1" hangingPunct="1"/>
            <a:r>
              <a:rPr lang="en-US" altLang="en-US" sz="4400" b="1" dirty="0"/>
              <a:t>74</a:t>
            </a:r>
          </a:p>
        </p:txBody>
      </p:sp>
      <p:sp>
        <p:nvSpPr>
          <p:cNvPr id="2" name="Slide Number Placeholder 1">
            <a:extLst>
              <a:ext uri="{FF2B5EF4-FFF2-40B4-BE49-F238E27FC236}">
                <a16:creationId xmlns:a16="http://schemas.microsoft.com/office/drawing/2014/main" id="{6B9CF546-1B8F-4CB8-AD5A-0B7CE9A8914C}"/>
              </a:ext>
            </a:extLst>
          </p:cNvPr>
          <p:cNvSpPr>
            <a:spLocks noGrp="1"/>
          </p:cNvSpPr>
          <p:nvPr>
            <p:ph type="sldNum" sz="quarter" idx="12"/>
          </p:nvPr>
        </p:nvSpPr>
        <p:spPr/>
        <p:txBody>
          <a:bodyPr/>
          <a:lstStyle/>
          <a:p>
            <a:pPr>
              <a:defRPr/>
            </a:pPr>
            <a:fld id="{C9C838DD-5C7D-4CD6-8DEC-B596D2FAE3D3}" type="slidenum">
              <a:rPr lang="en-US" smtClean="0"/>
              <a:pPr>
                <a:defRPr/>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2"/>
          <p:cNvPicPr>
            <a:picLocks noChangeAspect="1" noChangeArrowheads="1"/>
          </p:cNvPicPr>
          <p:nvPr/>
        </p:nvPicPr>
        <p:blipFill>
          <a:blip r:embed="rId2" cstate="print"/>
          <a:srcRect/>
          <a:stretch>
            <a:fillRect/>
          </a:stretch>
        </p:blipFill>
        <p:spPr bwMode="auto">
          <a:xfrm>
            <a:off x="28575" y="2590800"/>
            <a:ext cx="9086850" cy="1676400"/>
          </a:xfrm>
          <a:prstGeom prst="rect">
            <a:avLst/>
          </a:prstGeom>
          <a:noFill/>
          <a:ln w="9525">
            <a:noFill/>
            <a:miter lim="800000"/>
            <a:headEnd/>
            <a:tailEnd/>
          </a:ln>
        </p:spPr>
      </p:pic>
      <p:graphicFrame>
        <p:nvGraphicFramePr>
          <p:cNvPr id="6146" name="Object 3"/>
          <p:cNvGraphicFramePr>
            <a:graphicFrameLocks noChangeAspect="1"/>
          </p:cNvGraphicFramePr>
          <p:nvPr/>
        </p:nvGraphicFramePr>
        <p:xfrm>
          <a:off x="554038" y="4876800"/>
          <a:ext cx="665162" cy="511175"/>
        </p:xfrm>
        <a:graphic>
          <a:graphicData uri="http://schemas.openxmlformats.org/presentationml/2006/ole">
            <mc:AlternateContent xmlns:mc="http://schemas.openxmlformats.org/markup-compatibility/2006">
              <mc:Choice xmlns:v="urn:schemas-microsoft-com:vml" Requires="v">
                <p:oleObj name="Equation" r:id="rId3" imgW="330120" imgH="253800" progId="Equation.3">
                  <p:embed/>
                </p:oleObj>
              </mc:Choice>
              <mc:Fallback>
                <p:oleObj name="Equation" r:id="rId3" imgW="330120" imgH="253800" progId="Equation.3">
                  <p:embed/>
                  <p:pic>
                    <p:nvPicPr>
                      <p:cNvPr id="614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038" y="4876800"/>
                        <a:ext cx="665162" cy="51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9" name="TextBox 4"/>
          <p:cNvSpPr txBox="1">
            <a:spLocks noChangeArrowheads="1"/>
          </p:cNvSpPr>
          <p:nvPr/>
        </p:nvSpPr>
        <p:spPr bwMode="auto">
          <a:xfrm>
            <a:off x="1143000" y="4876800"/>
            <a:ext cx="3733800" cy="523875"/>
          </a:xfrm>
          <a:prstGeom prst="rect">
            <a:avLst/>
          </a:prstGeom>
          <a:noFill/>
          <a:ln w="9525">
            <a:noFill/>
            <a:miter lim="800000"/>
            <a:headEnd/>
            <a:tailEnd/>
          </a:ln>
        </p:spPr>
        <p:txBody>
          <a:bodyPr>
            <a:spAutoFit/>
          </a:bodyPr>
          <a:lstStyle/>
          <a:p>
            <a:r>
              <a:rPr lang="en-US" sz="2800" baseline="-25000"/>
              <a:t>(CO) </a:t>
            </a:r>
            <a:r>
              <a:rPr lang="en-US" sz="2800"/>
              <a:t>= 110.5 kJ/mol</a:t>
            </a:r>
          </a:p>
        </p:txBody>
      </p:sp>
      <p:sp>
        <p:nvSpPr>
          <p:cNvPr id="6" name="Title 1"/>
          <p:cNvSpPr>
            <a:spLocks noGrp="1"/>
          </p:cNvSpPr>
          <p:nvPr/>
        </p:nvSpPr>
        <p:spPr bwMode="auto">
          <a:xfrm>
            <a:off x="457200" y="3175"/>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ctr" eaLnBrk="1" hangingPunct="1"/>
            <a:r>
              <a:rPr lang="en-US" altLang="en-US" sz="4400" b="1" dirty="0"/>
              <a:t>77</a:t>
            </a:r>
          </a:p>
        </p:txBody>
      </p:sp>
      <p:sp>
        <p:nvSpPr>
          <p:cNvPr id="2" name="Slide Number Placeholder 1">
            <a:extLst>
              <a:ext uri="{FF2B5EF4-FFF2-40B4-BE49-F238E27FC236}">
                <a16:creationId xmlns:a16="http://schemas.microsoft.com/office/drawing/2014/main" id="{3E8E7ECB-63B7-466C-83A7-79779FBE7CED}"/>
              </a:ext>
            </a:extLst>
          </p:cNvPr>
          <p:cNvSpPr>
            <a:spLocks noGrp="1"/>
          </p:cNvSpPr>
          <p:nvPr>
            <p:ph type="sldNum" sz="quarter" idx="12"/>
          </p:nvPr>
        </p:nvSpPr>
        <p:spPr/>
        <p:txBody>
          <a:bodyPr/>
          <a:lstStyle/>
          <a:p>
            <a:pPr>
              <a:defRPr/>
            </a:pPr>
            <a:fld id="{C9C838DD-5C7D-4CD6-8DEC-B596D2FAE3D3}" type="slidenum">
              <a:rPr lang="en-US" smtClean="0"/>
              <a:pPr>
                <a:defRPr/>
              </a:pPr>
              <a:t>64</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p:cNvPicPr>
            <a:picLocks/>
          </p:cNvPicPr>
          <p:nvPr/>
        </p:nvPicPr>
        <p:blipFill>
          <a:blip r:embed="rId3" cstate="print"/>
          <a:srcRect/>
          <a:stretch>
            <a:fillRect/>
          </a:stretch>
        </p:blipFill>
        <p:spPr bwMode="auto">
          <a:xfrm>
            <a:off x="254000" y="152400"/>
            <a:ext cx="8636000" cy="4267200"/>
          </a:xfrm>
          <a:prstGeom prst="rect">
            <a:avLst/>
          </a:prstGeom>
          <a:noFill/>
          <a:ln w="9525">
            <a:noFill/>
            <a:miter lim="800000"/>
            <a:headEnd/>
            <a:tailEnd/>
          </a:ln>
        </p:spPr>
      </p:pic>
      <p:sp>
        <p:nvSpPr>
          <p:cNvPr id="14339" name="TextBox 3"/>
          <p:cNvSpPr txBox="1">
            <a:spLocks noChangeArrowheads="1"/>
          </p:cNvSpPr>
          <p:nvPr/>
        </p:nvSpPr>
        <p:spPr bwMode="auto">
          <a:xfrm>
            <a:off x="0" y="4953000"/>
            <a:ext cx="9144000" cy="2246313"/>
          </a:xfrm>
          <a:prstGeom prst="rect">
            <a:avLst/>
          </a:prstGeom>
          <a:noFill/>
          <a:ln w="9525">
            <a:noFill/>
            <a:miter lim="800000"/>
            <a:headEnd/>
            <a:tailEnd/>
          </a:ln>
        </p:spPr>
        <p:txBody>
          <a:bodyPr>
            <a:spAutoFit/>
          </a:bodyPr>
          <a:lstStyle/>
          <a:p>
            <a:r>
              <a:rPr lang="en-US" sz="2800">
                <a:solidFill>
                  <a:srgbClr val="000000"/>
                </a:solidFill>
              </a:rPr>
              <a:t>The combustion of methane releases the quantity of energy </a:t>
            </a:r>
            <a:r>
              <a:rPr lang="el-GR" sz="2800">
                <a:solidFill>
                  <a:srgbClr val="000000"/>
                </a:solidFill>
              </a:rPr>
              <a:t>Δ</a:t>
            </a:r>
            <a:r>
              <a:rPr lang="en-US" sz="2800">
                <a:solidFill>
                  <a:srgbClr val="000000"/>
                </a:solidFill>
              </a:rPr>
              <a:t>(PE) to the surroundings via heat flow.</a:t>
            </a:r>
          </a:p>
          <a:p>
            <a:endParaRPr lang="en-US" sz="2800">
              <a:solidFill>
                <a:srgbClr val="000000"/>
              </a:solidFill>
            </a:endParaRPr>
          </a:p>
          <a:p>
            <a:r>
              <a:rPr lang="en-US" sz="2800">
                <a:solidFill>
                  <a:srgbClr val="000000"/>
                </a:solidFill>
              </a:rPr>
              <a:t>This is an exothermic process.</a:t>
            </a:r>
          </a:p>
          <a:p>
            <a:endParaRPr lang="en-US" sz="2800"/>
          </a:p>
        </p:txBody>
      </p:sp>
      <p:sp>
        <p:nvSpPr>
          <p:cNvPr id="2" name="Slide Number Placeholder 1">
            <a:extLst>
              <a:ext uri="{FF2B5EF4-FFF2-40B4-BE49-F238E27FC236}">
                <a16:creationId xmlns:a16="http://schemas.microsoft.com/office/drawing/2014/main" id="{2BD0DAC0-4A6A-4978-95E6-7BEBD8783CFC}"/>
              </a:ext>
            </a:extLst>
          </p:cNvPr>
          <p:cNvSpPr>
            <a:spLocks noGrp="1"/>
          </p:cNvSpPr>
          <p:nvPr>
            <p:ph type="sldNum" sz="quarter" idx="12"/>
          </p:nvPr>
        </p:nvSpPr>
        <p:spPr/>
        <p:txBody>
          <a:bodyPr/>
          <a:lstStyle/>
          <a:p>
            <a:pPr>
              <a:defRPr/>
            </a:pPr>
            <a:fld id="{6937DD40-DFFD-4D82-A3F2-C2D3625F937C}" type="slidenum">
              <a:rPr lang="en-US" smtClean="0"/>
              <a:pPr>
                <a:defRPr/>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
          <p:cNvPicPr>
            <a:picLocks/>
          </p:cNvPicPr>
          <p:nvPr/>
        </p:nvPicPr>
        <p:blipFill>
          <a:blip r:embed="rId3" cstate="print"/>
          <a:srcRect/>
          <a:stretch>
            <a:fillRect/>
          </a:stretch>
        </p:blipFill>
        <p:spPr bwMode="auto">
          <a:xfrm>
            <a:off x="254000" y="152400"/>
            <a:ext cx="8636000" cy="4267200"/>
          </a:xfrm>
          <a:prstGeom prst="rect">
            <a:avLst/>
          </a:prstGeom>
          <a:noFill/>
          <a:ln w="9525">
            <a:noFill/>
            <a:miter lim="800000"/>
            <a:headEnd/>
            <a:tailEnd/>
          </a:ln>
        </p:spPr>
      </p:pic>
      <p:sp>
        <p:nvSpPr>
          <p:cNvPr id="15363" name="TextBox 3"/>
          <p:cNvSpPr txBox="1">
            <a:spLocks noChangeArrowheads="1"/>
          </p:cNvSpPr>
          <p:nvPr/>
        </p:nvSpPr>
        <p:spPr bwMode="auto">
          <a:xfrm>
            <a:off x="0" y="4724400"/>
            <a:ext cx="9144000" cy="2246313"/>
          </a:xfrm>
          <a:prstGeom prst="rect">
            <a:avLst/>
          </a:prstGeom>
          <a:noFill/>
          <a:ln w="9525">
            <a:noFill/>
            <a:miter lim="800000"/>
            <a:headEnd/>
            <a:tailEnd/>
          </a:ln>
        </p:spPr>
        <p:txBody>
          <a:bodyPr>
            <a:spAutoFit/>
          </a:bodyPr>
          <a:lstStyle/>
          <a:p>
            <a:r>
              <a:rPr lang="en-US" sz="2800">
                <a:solidFill>
                  <a:srgbClr val="000000"/>
                </a:solidFill>
              </a:rPr>
              <a:t>Energy that flows into the system as heat is used to increase the potential energy of the system.</a:t>
            </a:r>
          </a:p>
          <a:p>
            <a:endParaRPr lang="en-US" sz="2800">
              <a:solidFill>
                <a:srgbClr val="000000"/>
              </a:solidFill>
            </a:endParaRPr>
          </a:p>
          <a:p>
            <a:r>
              <a:rPr lang="en-US" sz="2800">
                <a:solidFill>
                  <a:srgbClr val="000000"/>
                </a:solidFill>
              </a:rPr>
              <a:t>This is an endothermic process.</a:t>
            </a:r>
          </a:p>
          <a:p>
            <a:endParaRPr lang="en-US" sz="2800"/>
          </a:p>
        </p:txBody>
      </p:sp>
      <p:sp>
        <p:nvSpPr>
          <p:cNvPr id="2" name="Slide Number Placeholder 1">
            <a:extLst>
              <a:ext uri="{FF2B5EF4-FFF2-40B4-BE49-F238E27FC236}">
                <a16:creationId xmlns:a16="http://schemas.microsoft.com/office/drawing/2014/main" id="{12407CE8-6763-4095-9553-BF85E1332C8B}"/>
              </a:ext>
            </a:extLst>
          </p:cNvPr>
          <p:cNvSpPr>
            <a:spLocks noGrp="1"/>
          </p:cNvSpPr>
          <p:nvPr>
            <p:ph type="sldNum" sz="quarter" idx="12"/>
          </p:nvPr>
        </p:nvSpPr>
        <p:spPr/>
        <p:txBody>
          <a:bodyPr/>
          <a:lstStyle/>
          <a:p>
            <a:pPr>
              <a:defRPr/>
            </a:pPr>
            <a:fld id="{6937DD40-DFFD-4D82-A3F2-C2D3625F937C}" type="slidenum">
              <a:rPr lang="en-US" smtClean="0"/>
              <a:pPr>
                <a:defRPr/>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1"/>
          <p:cNvSpPr txBox="1">
            <a:spLocks noChangeArrowheads="1"/>
          </p:cNvSpPr>
          <p:nvPr/>
        </p:nvSpPr>
        <p:spPr bwMode="auto">
          <a:xfrm>
            <a:off x="0" y="685800"/>
            <a:ext cx="9144000" cy="5694363"/>
          </a:xfrm>
          <a:prstGeom prst="rect">
            <a:avLst/>
          </a:prstGeom>
          <a:noFill/>
          <a:ln w="9525">
            <a:noFill/>
            <a:miter lim="800000"/>
            <a:headEnd/>
            <a:tailEnd/>
          </a:ln>
        </p:spPr>
        <p:txBody>
          <a:bodyPr>
            <a:spAutoFit/>
          </a:bodyPr>
          <a:lstStyle/>
          <a:p>
            <a:r>
              <a:rPr lang="en-US" sz="2800"/>
              <a:t>The study of energy and its interconversions is called </a:t>
            </a:r>
            <a:r>
              <a:rPr lang="en-US" sz="2800" b="1"/>
              <a:t>thermodynamics</a:t>
            </a:r>
            <a:r>
              <a:rPr lang="en-US" sz="2800"/>
              <a:t>.</a:t>
            </a:r>
          </a:p>
          <a:p>
            <a:endParaRPr lang="en-US" sz="2800"/>
          </a:p>
          <a:p>
            <a:r>
              <a:rPr lang="en-US" sz="2800"/>
              <a:t>The internal energy (E) of a system can be changed by a flow of work, heat, or both.</a:t>
            </a:r>
          </a:p>
          <a:p>
            <a:pPr algn="ctr"/>
            <a:endParaRPr lang="en-US" sz="2800" b="1"/>
          </a:p>
          <a:p>
            <a:pPr algn="ctr"/>
            <a:r>
              <a:rPr lang="en-US" sz="2800" b="1"/>
              <a:t>ΔE = q + w</a:t>
            </a:r>
          </a:p>
          <a:p>
            <a:endParaRPr lang="en-US" sz="2800"/>
          </a:p>
          <a:p>
            <a:r>
              <a:rPr lang="en-US" sz="2800" b="1"/>
              <a:t>ΔE</a:t>
            </a:r>
            <a:r>
              <a:rPr lang="en-US" sz="2800"/>
              <a:t> is the change in the system’s internal energy</a:t>
            </a:r>
          </a:p>
          <a:p>
            <a:r>
              <a:rPr lang="en-US" sz="2800" b="1"/>
              <a:t>q</a:t>
            </a:r>
            <a:r>
              <a:rPr lang="en-US" sz="2800"/>
              <a:t> represents heat</a:t>
            </a:r>
          </a:p>
          <a:p>
            <a:r>
              <a:rPr lang="en-US" sz="2800" b="1"/>
              <a:t>w</a:t>
            </a:r>
            <a:r>
              <a:rPr lang="en-US" sz="2800"/>
              <a:t> represents work</a:t>
            </a:r>
          </a:p>
          <a:p>
            <a:endParaRPr lang="en-US" sz="2800"/>
          </a:p>
          <a:p>
            <a:endParaRPr lang="en-US" sz="2800"/>
          </a:p>
        </p:txBody>
      </p:sp>
      <p:sp>
        <p:nvSpPr>
          <p:cNvPr id="2" name="Slide Number Placeholder 1">
            <a:extLst>
              <a:ext uri="{FF2B5EF4-FFF2-40B4-BE49-F238E27FC236}">
                <a16:creationId xmlns:a16="http://schemas.microsoft.com/office/drawing/2014/main" id="{1832EDD0-68A9-4DF2-B7A1-7FF3E6910BCB}"/>
              </a:ext>
            </a:extLst>
          </p:cNvPr>
          <p:cNvSpPr>
            <a:spLocks noGrp="1"/>
          </p:cNvSpPr>
          <p:nvPr>
            <p:ph type="sldNum" sz="quarter" idx="12"/>
          </p:nvPr>
        </p:nvSpPr>
        <p:spPr/>
        <p:txBody>
          <a:bodyPr/>
          <a:lstStyle/>
          <a:p>
            <a:pPr>
              <a:defRPr/>
            </a:pPr>
            <a:fld id="{6937DD40-DFFD-4D82-A3F2-C2D3625F937C}" type="slidenum">
              <a:rPr lang="en-US" smtClean="0"/>
              <a:pPr>
                <a:defRPr/>
              </a:pPr>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3613</TotalTime>
  <Words>2392</Words>
  <Application>Microsoft Office PowerPoint</Application>
  <PresentationFormat>On-screen Show (4:3)</PresentationFormat>
  <Paragraphs>295</Paragraphs>
  <Slides>64</Slides>
  <Notes>7</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64</vt:i4>
      </vt:variant>
    </vt:vector>
  </HeadingPairs>
  <TitlesOfParts>
    <vt:vector size="69" baseType="lpstr">
      <vt:lpstr>Arial</vt:lpstr>
      <vt:lpstr>Calibri</vt:lpstr>
      <vt:lpstr>Wingdings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MPERRY</dc:creator>
  <cp:lastModifiedBy>iHP</cp:lastModifiedBy>
  <cp:revision>238</cp:revision>
  <dcterms:created xsi:type="dcterms:W3CDTF">2011-04-20T17:27:11Z</dcterms:created>
  <dcterms:modified xsi:type="dcterms:W3CDTF">2023-11-15T14:55:08Z</dcterms:modified>
</cp:coreProperties>
</file>